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4" r:id="rId58"/>
    <p:sldId id="315" r:id="rId59"/>
    <p:sldId id="316" r:id="rId60"/>
    <p:sldId id="317" r:id="rId61"/>
    <p:sldId id="318" r:id="rId62"/>
    <p:sldId id="319"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Montserrat" panose="020B0604020202020204" charset="0"/>
      <p:regular r:id="rId69"/>
      <p:bold r:id="rId70"/>
      <p:italic r:id="rId71"/>
      <p:boldItalic r:id="rId72"/>
    </p:embeddedFont>
    <p:embeddedFont>
      <p:font typeface="Proxima Nova" panose="020B0604020202020204" charset="0"/>
      <p:regular r:id="rId73"/>
      <p:bold r:id="rId74"/>
      <p:italic r:id="rId75"/>
      <p:boldItalic r:id="rId76"/>
    </p:embeddedFont>
    <p:embeddedFont>
      <p:font typeface="Proxima Nova Extrabold" panose="020B0604020202020204" charset="0"/>
      <p:bold r:id="rId77"/>
    </p:embeddedFont>
    <p:embeddedFont>
      <p:font typeface="Proxima Nova Semibold" panose="020B0604020202020204" charset="0"/>
      <p:regular r:id="rId78"/>
      <p:bold r:id="rId79"/>
      <p:boldItalic r:id="rId80"/>
    </p:embeddedFont>
    <p:embeddedFont>
      <p:font typeface="Roboto Mono"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xime Pittomvils (BE)" initials="" lastIdx="3" clrIdx="0"/>
  <p:cmAuthor id="1" name="Kevin Haleydt (B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A4CBF4-54B5-4B0A-B938-097856DE4C08}">
  <a:tblStyle styleId="{B2A4CBF4-54B5-4B0A-B938-097856DE4C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32" y="29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8" name="Google Shape;1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d05edb02e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cd05edb02e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d05edb02e_0_8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cd05edb02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d05edb02e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cd05edb02e_0_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cd05edb02e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cd05edb02e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cd05edb02e_0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cd05edb02e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a61d24f3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7" name="Google Shape;367;gca61d24f3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d05edb02e_0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d05edb02e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13bc26dc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13bc26dc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213bc26dc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213bc26dc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213bc26dc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d213bc26dc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d213bc26dc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d213bc26dc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d213bc26dc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d213bc26dc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d23ed147d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d23ed147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23ed147d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23ed147d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d0c48b6a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gd0c48b6a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213bc26dc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d213bc26dc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213bc26dc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d213bc26dc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d0c48b689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d0c48b689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0c48b6891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0c48b689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0c48b6891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d0c48b689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d05edb02e_0_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cd05edb02e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d0c48b6891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d0c48b6891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d0c48b6891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d0c48b6891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d0c48b6891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d0c48b6891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d0c48b6891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d0c48b689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d23ed147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d23ed147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ce034dfe9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ce034df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d2ee42f17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d2ee42f17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d2ee42f17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d2ee42f17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d2ee42f170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d2ee42f17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42be8e1e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91" name="Google Shape;191;gc42be8e1e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d2ee42f170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d2ee42f17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d312e216d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d312e216d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d0dfdcd1a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d0dfdcd1a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2" name="Google Shape;1072;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d05edb02e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d05edb02e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d0c48b6891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d0c48b6891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ce034dfe9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ce034dfe9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ce034dfe9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ce034dfe9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d0c48b6891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d0c48b6891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ce034dfe9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ce034dfe9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1" name="Google Shape;2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d23ed147df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d23ed147d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d2cad7a84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d2cad7a84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d0c48b6891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d0c48b6891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d2cad7a84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d2cad7a84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d2cad7a848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d2cad7a84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d2cad7a84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d2cad7a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d2cad7a84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d2cad7a84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cd05edb02e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3" name="Google Shape;1263;gcd05edb02e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0" name="Google Shape;1270;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8" name="Google Shape;1308;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42be8e1e1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373636"/>
              </a:solidFill>
            </a:endParaRPr>
          </a:p>
        </p:txBody>
      </p:sp>
      <p:sp>
        <p:nvSpPr>
          <p:cNvPr id="218" name="Google Shape;218;gc42be8e1e1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9" name="Google Shape;1329;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1" name="Google Shape;1341;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7" name="Google Shape;1347;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42be8e1e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5" name="Google Shape;225;gc42be8e1e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d05edb0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cd05edb02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d05edb02e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cd05edb02e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0"/>
        <p:cNvGrpSpPr/>
        <p:nvPr/>
      </p:nvGrpSpPr>
      <p:grpSpPr>
        <a:xfrm>
          <a:off x="0" y="0"/>
          <a:ext cx="0" cy="0"/>
          <a:chOff x="0" y="0"/>
          <a:chExt cx="0" cy="0"/>
        </a:xfrm>
      </p:grpSpPr>
      <p:pic>
        <p:nvPicPr>
          <p:cNvPr id="61" name="Google Shape;61;p11"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62" name="Google Shape;62;p11"/>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65"/>
        <p:cNvGrpSpPr/>
        <p:nvPr/>
      </p:nvGrpSpPr>
      <p:grpSpPr>
        <a:xfrm>
          <a:off x="0" y="0"/>
          <a:ext cx="0" cy="0"/>
          <a:chOff x="0" y="0"/>
          <a:chExt cx="0" cy="0"/>
        </a:xfrm>
      </p:grpSpPr>
      <p:pic>
        <p:nvPicPr>
          <p:cNvPr id="66" name="Google Shape;66;p1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67" name="Google Shape;67;p1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8" name="Google Shape;68;p1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1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1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12"/>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12"/>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12"/>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4" name="Google Shape;74;p1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75" name="Google Shape;75;p1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1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7"/>
        <p:cNvGrpSpPr/>
        <p:nvPr/>
      </p:nvGrpSpPr>
      <p:grpSpPr>
        <a:xfrm>
          <a:off x="0" y="0"/>
          <a:ext cx="0" cy="0"/>
          <a:chOff x="0" y="0"/>
          <a:chExt cx="0" cy="0"/>
        </a:xfrm>
      </p:grpSpPr>
      <p:sp>
        <p:nvSpPr>
          <p:cNvPr id="78" name="Google Shape;78;p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79" name="Google Shape;79;p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1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1" name="Google Shape;81;p1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2" name="Google Shape;82;p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83"/>
        <p:cNvGrpSpPr/>
        <p:nvPr/>
      </p:nvGrpSpPr>
      <p:grpSpPr>
        <a:xfrm>
          <a:off x="0" y="0"/>
          <a:ext cx="0" cy="0"/>
          <a:chOff x="0" y="0"/>
          <a:chExt cx="0" cy="0"/>
        </a:xfrm>
      </p:grpSpPr>
      <p:sp>
        <p:nvSpPr>
          <p:cNvPr id="84" name="Google Shape;84;p1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9" name="Google Shape;89;p1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90" name="Google Shape;90;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91" name="Google Shape;91;p1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2" name="Google Shape;92;p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3" name="Google Shape;93;p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6" name="Google Shape;96;p1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97" name="Google Shape;97;p1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98" name="Google Shape;98;p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9" name="Google Shape;99;p1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0" name="Google Shape;100;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1"/>
        <p:cNvGrpSpPr/>
        <p:nvPr/>
      </p:nvGrpSpPr>
      <p:grpSpPr>
        <a:xfrm>
          <a:off x="0" y="0"/>
          <a:ext cx="0" cy="0"/>
          <a:chOff x="0" y="0"/>
          <a:chExt cx="0" cy="0"/>
        </a:xfrm>
      </p:grpSpPr>
      <p:pic>
        <p:nvPicPr>
          <p:cNvPr id="102" name="Google Shape;102;p1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3" name="Google Shape;103;p1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4" name="Google Shape;104;p1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5" name="Google Shape;105;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08" name="Google Shape;108;p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9" name="Google Shape;109;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0" name="Google Shape;110;p1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1" name="Google Shape;111;p1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2" name="Google Shape;112;p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3"/>
        <p:cNvGrpSpPr/>
        <p:nvPr/>
      </p:nvGrpSpPr>
      <p:grpSpPr>
        <a:xfrm>
          <a:off x="0" y="0"/>
          <a:ext cx="0" cy="0"/>
          <a:chOff x="0" y="0"/>
          <a:chExt cx="0" cy="0"/>
        </a:xfrm>
      </p:grpSpPr>
      <p:sp>
        <p:nvSpPr>
          <p:cNvPr id="114" name="Google Shape;114;p1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19"/>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9"/>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9"/>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19"/>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19"/>
        <p:cNvGrpSpPr/>
        <p:nvPr/>
      </p:nvGrpSpPr>
      <p:grpSpPr>
        <a:xfrm>
          <a:off x="0" y="0"/>
          <a:ext cx="0" cy="0"/>
          <a:chOff x="0" y="0"/>
          <a:chExt cx="0" cy="0"/>
        </a:xfrm>
      </p:grpSpPr>
      <p:sp>
        <p:nvSpPr>
          <p:cNvPr id="120" name="Google Shape;120;p2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1" name="Google Shape;121;p2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4" name="Google Shape;124;p2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5" name="Google Shape;125;p2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26"/>
        <p:cNvGrpSpPr/>
        <p:nvPr/>
      </p:nvGrpSpPr>
      <p:grpSpPr>
        <a:xfrm>
          <a:off x="0" y="0"/>
          <a:ext cx="0" cy="0"/>
          <a:chOff x="0" y="0"/>
          <a:chExt cx="0" cy="0"/>
        </a:xfrm>
      </p:grpSpPr>
      <p:sp>
        <p:nvSpPr>
          <p:cNvPr id="127" name="Google Shape;127;p21"/>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28" name="Google Shape;128;p21"/>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29" name="Google Shape;129;p21"/>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0"/>
        <p:cNvGrpSpPr/>
        <p:nvPr/>
      </p:nvGrpSpPr>
      <p:grpSpPr>
        <a:xfrm>
          <a:off x="0" y="0"/>
          <a:ext cx="0" cy="0"/>
          <a:chOff x="0" y="0"/>
          <a:chExt cx="0" cy="0"/>
        </a:xfrm>
      </p:grpSpPr>
      <p:pic>
        <p:nvPicPr>
          <p:cNvPr id="131" name="Google Shape;131;p2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2" name="Google Shape;132;p2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133" name="Google Shape;133;p2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4" name="Google Shape;134;p2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135" name="Google Shape;135;p2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36" name="Google Shape;136;p2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37" name="Google Shape;137;p22"/>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40" name="Google Shape;140;p2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41" name="Google Shape;141;p2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142"/>
        <p:cNvGrpSpPr/>
        <p:nvPr/>
      </p:nvGrpSpPr>
      <p:grpSpPr>
        <a:xfrm>
          <a:off x="0" y="0"/>
          <a:ext cx="0" cy="0"/>
          <a:chOff x="0" y="0"/>
          <a:chExt cx="0" cy="0"/>
        </a:xfrm>
      </p:grpSpPr>
      <p:sp>
        <p:nvSpPr>
          <p:cNvPr id="143" name="Google Shape;143;p2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44" name="Google Shape;144;p2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0" name="Google Shape;30;p6"/>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6"/>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6"/>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35" name="Google Shape;35;p7"/>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38" name="Google Shape;38;p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9" name="Google Shape;39;p8"/>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8"/>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 name="Google Shape;42;p8"/>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3" name="Google Shape;43;p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4" name="Google Shape;44;p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5" name="Google Shape;45;p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46"/>
        <p:cNvGrpSpPr/>
        <p:nvPr/>
      </p:nvGrpSpPr>
      <p:grpSpPr>
        <a:xfrm>
          <a:off x="0" y="0"/>
          <a:ext cx="0" cy="0"/>
          <a:chOff x="0" y="0"/>
          <a:chExt cx="0" cy="0"/>
        </a:xfrm>
      </p:grpSpPr>
      <p:sp>
        <p:nvSpPr>
          <p:cNvPr id="47" name="Google Shape;47;p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8" name="Google Shape;48;p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9" name="Google Shape;49;p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1" name="Google Shape;51;p9"/>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9"/>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4" name="Google Shape;54;p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55" name="Google Shape;55;p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59" name="Google Shape;59;p1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data.vlaanderen.be/doc/applicatieprofiel/wegenregister/" TargetMode="External"/><Relationship Id="rId4" Type="http://schemas.openxmlformats.org/officeDocument/2006/relationships/hyperlink" Target="https://data.vlaanderen.be/doc/applicatieprofiel/mobiliteit-trips-en-aanbo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hyperlink" Target="https://nationaalwegenbestand.nl/application/files/9215/5896/0384/Aanleverspecificatie_NWB_en_WEGGEG_-_Bijlage_A_-_NWB.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egenenverkeer.data.vlaanderen.be/doc/implementatiemodel/verharding-wegfunderin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ietsberaad.nl/Kennisbank/Dataformaat-Fietstellingen"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hyperlink" Target="https://fiware-datamodels.readthedocs.io/en/latest/Transportation/TrafficFlowObserved/doc/spec/index.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egenenverkeer.data.vlaanderen.be/doc/implementatiemodel/proeven-metingen/" TargetMode="External"/><Relationship Id="rId7" Type="http://schemas.openxmlformats.org/officeDocument/2006/relationships/hyperlink" Target="https://overheid.vlaanderen.be/informatie-vlaanderen/producten-diensten/generiek-informatieplatform-openbaar-domein-gipod"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brrc.be/sites/default/files/2020-02/8_Vis_Insp_NL.pdf"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data.vlaanderen.be/doc/applicatieprofiel/verkeersborden/" TargetMode="External"/><Relationship Id="rId4" Type="http://schemas.openxmlformats.org/officeDocument/2006/relationships/hyperlink" Target="https://wegenenverkeer-test.data.vlaanderen.be/doc/implementatiemodel/signalisatie/"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overheid.vlaanderen.be/opleiding/oslo-fietsinfrastructuur"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https://github.com/Informatievlaanderen/OSLOthema-fietsinfrastructuu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5"/>
          <p:cNvPicPr preferRelativeResize="0"/>
          <p:nvPr/>
        </p:nvPicPr>
        <p:blipFill rotWithShape="1">
          <a:blip r:embed="rId3">
            <a:alphaModFix/>
          </a:blip>
          <a:srcRect/>
          <a:stretch/>
        </p:blipFill>
        <p:spPr>
          <a:xfrm>
            <a:off x="896121" y="-6475"/>
            <a:ext cx="8247878" cy="5143500"/>
          </a:xfrm>
          <a:prstGeom prst="rect">
            <a:avLst/>
          </a:prstGeom>
          <a:noFill/>
          <a:ln>
            <a:noFill/>
          </a:ln>
        </p:spPr>
      </p:pic>
      <p:grpSp>
        <p:nvGrpSpPr>
          <p:cNvPr id="151" name="Google Shape;151;p25"/>
          <p:cNvGrpSpPr/>
          <p:nvPr/>
        </p:nvGrpSpPr>
        <p:grpSpPr>
          <a:xfrm>
            <a:off x="0" y="-6475"/>
            <a:ext cx="6651458" cy="5143501"/>
            <a:chOff x="0" y="0"/>
            <a:chExt cx="8134350" cy="6858001"/>
          </a:xfrm>
        </p:grpSpPr>
        <p:sp>
          <p:nvSpPr>
            <p:cNvPr id="152" name="Google Shape;152;p25"/>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53" name="Google Shape;153;p25"/>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154" name="Google Shape;154;p25"/>
          <p:cNvSpPr txBox="1"/>
          <p:nvPr/>
        </p:nvSpPr>
        <p:spPr>
          <a:xfrm>
            <a:off x="511351" y="1310795"/>
            <a:ext cx="5612553" cy="1390149"/>
          </a:xfrm>
          <a:prstGeom prst="rect">
            <a:avLst/>
          </a:prstGeom>
          <a:noFill/>
          <a:ln>
            <a:noFill/>
          </a:ln>
        </p:spPr>
        <p:txBody>
          <a:bodyPr spcFirstLastPara="1" wrap="square" lIns="91425" tIns="45700" rIns="91425" bIns="45700" anchor="b" anchorCtr="0">
            <a:normAutofit/>
          </a:bodyPr>
          <a:lstStyle/>
          <a:p>
            <a:pPr marL="0" marR="0" lvl="0" indent="0" algn="l" rtl="0">
              <a:lnSpc>
                <a:spcPct val="158343"/>
              </a:lnSpc>
              <a:spcBef>
                <a:spcPts val="0"/>
              </a:spcBef>
              <a:spcAft>
                <a:spcPts val="0"/>
              </a:spcAft>
              <a:buClr>
                <a:srgbClr val="000000"/>
              </a:buClr>
              <a:buSzPts val="3200"/>
              <a:buFont typeface="Arial"/>
              <a:buNone/>
            </a:pPr>
            <a:r>
              <a:rPr lang="en-GB" sz="3200" b="0" i="0" u="none" strike="noStrike" cap="none">
                <a:solidFill>
                  <a:schemeClr val="dk1"/>
                </a:solidFill>
                <a:latin typeface="Arial"/>
                <a:ea typeface="Arial"/>
                <a:cs typeface="Arial"/>
                <a:sym typeface="Arial"/>
              </a:rPr>
              <a:t>OSLO </a:t>
            </a:r>
            <a:r>
              <a:rPr lang="en-GB" sz="3200">
                <a:solidFill>
                  <a:schemeClr val="dk1"/>
                </a:solidFill>
              </a:rPr>
              <a:t>Fietsinfrastructuur</a:t>
            </a:r>
            <a:r>
              <a:rPr lang="en-GB" sz="3200" b="0" i="0" u="none" strike="noStrike" cap="none">
                <a:solidFill>
                  <a:schemeClr val="dk1"/>
                </a:solidFill>
                <a:latin typeface="Arial"/>
                <a:ea typeface="Arial"/>
                <a:cs typeface="Arial"/>
                <a:sym typeface="Arial"/>
              </a:rPr>
              <a:t>:</a:t>
            </a:r>
            <a:endParaRPr/>
          </a:p>
          <a:p>
            <a:pPr marL="0" marR="0" lvl="0" indent="0" algn="l" rtl="0">
              <a:lnSpc>
                <a:spcPct val="158343"/>
              </a:lnSpc>
              <a:spcBef>
                <a:spcPts val="0"/>
              </a:spcBef>
              <a:spcAft>
                <a:spcPts val="0"/>
              </a:spcAft>
              <a:buClr>
                <a:srgbClr val="000000"/>
              </a:buClr>
              <a:buSzPts val="3200"/>
              <a:buFont typeface="Arial"/>
              <a:buNone/>
            </a:pPr>
            <a:r>
              <a:rPr lang="en-GB" sz="3200">
                <a:solidFill>
                  <a:schemeClr val="dk1"/>
                </a:solidFill>
              </a:rPr>
              <a:t>Thematische werkgroep 1</a:t>
            </a:r>
            <a:endParaRPr/>
          </a:p>
        </p:txBody>
      </p:sp>
      <p:sp>
        <p:nvSpPr>
          <p:cNvPr id="155" name="Google Shape;155;p25"/>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550" b="0" i="0" u="none" strike="noStrike" cap="none">
                <a:solidFill>
                  <a:srgbClr val="000000"/>
                </a:solidFill>
                <a:latin typeface="Arial"/>
                <a:ea typeface="Arial"/>
                <a:cs typeface="Arial"/>
                <a:sym typeface="Arial"/>
              </a:rPr>
              <a:t>Wel</a:t>
            </a:r>
            <a:r>
              <a:rPr lang="en-GB" sz="1550"/>
              <a:t>kom</a:t>
            </a:r>
            <a:r>
              <a:rPr lang="en-GB" sz="1550" b="0" i="0" u="none" strike="noStrike" cap="none">
                <a:solidFill>
                  <a:srgbClr val="000000"/>
                </a:solidFill>
                <a:latin typeface="Arial"/>
                <a:ea typeface="Arial"/>
                <a:cs typeface="Arial"/>
                <a:sym typeface="Arial"/>
              </a:rPr>
              <a:t>!</a:t>
            </a:r>
            <a:br>
              <a:rPr lang="en-GB"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GB"/>
              <a:t>Dinsdag 20 april</a:t>
            </a:r>
            <a:endParaRPr sz="1200" b="0" i="0" u="none" strike="noStrike" cap="none">
              <a:solidFill>
                <a:srgbClr val="000000"/>
              </a:solidFill>
              <a:latin typeface="Arial"/>
              <a:ea typeface="Arial"/>
              <a:cs typeface="Arial"/>
              <a:sym typeface="Arial"/>
            </a:endParaRPr>
          </a:p>
        </p:txBody>
      </p:sp>
      <p:sp>
        <p:nvSpPr>
          <p:cNvPr id="156" name="Google Shape;156;p25"/>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Virtuele </a:t>
            </a:r>
            <a:r>
              <a:rPr lang="en-GB"/>
              <a:t>werk</a:t>
            </a:r>
            <a:r>
              <a:rPr lang="en-GB" sz="1400" b="0" i="0" u="none" strike="noStrike" cap="none">
                <a:solidFill>
                  <a:srgbClr val="000000"/>
                </a:solidFill>
                <a:latin typeface="Arial"/>
                <a:ea typeface="Arial"/>
                <a:cs typeface="Arial"/>
                <a:sym typeface="Arial"/>
              </a:rPr>
              <a:t>gro</a:t>
            </a:r>
            <a:r>
              <a:rPr lang="en-GB"/>
              <a:t>e</a:t>
            </a:r>
            <a:r>
              <a:rPr lang="en-GB" sz="1400" b="0" i="0" u="none" strike="noStrike" cap="none">
                <a:solidFill>
                  <a:srgbClr val="000000"/>
                </a:solidFill>
                <a:latin typeface="Arial"/>
                <a:ea typeface="Arial"/>
                <a:cs typeface="Arial"/>
                <a:sym typeface="Arial"/>
              </a:rPr>
              <a:t>p – Microsoft Teams</a:t>
            </a:r>
            <a:endParaRPr/>
          </a:p>
        </p:txBody>
      </p:sp>
      <p:pic>
        <p:nvPicPr>
          <p:cNvPr id="157" name="Google Shape;157;p25"/>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58" name="Google Shape;158;p25"/>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Font typeface="Arial"/>
              <a:buNone/>
            </a:pPr>
            <a:r>
              <a:rPr lang="en-GB" b="1"/>
              <a:t>We starten om 13:05</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Overzicht van de planning</a:t>
            </a:r>
            <a:endParaRPr/>
          </a:p>
        </p:txBody>
      </p:sp>
      <p:sp>
        <p:nvSpPr>
          <p:cNvPr id="256" name="Google Shape;256;p34"/>
          <p:cNvSpPr txBox="1"/>
          <p:nvPr/>
        </p:nvSpPr>
        <p:spPr>
          <a:xfrm>
            <a:off x="628650" y="1197769"/>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a:t>Startdatum: 25 maart 2021</a:t>
            </a:r>
            <a:endParaRPr/>
          </a:p>
          <a:p>
            <a:pPr marL="285750" marR="0" lvl="0" indent="-285750" algn="l" rtl="0">
              <a:lnSpc>
                <a:spcPct val="100000"/>
              </a:lnSpc>
              <a:spcBef>
                <a:spcPts val="0"/>
              </a:spcBef>
              <a:spcAft>
                <a:spcPts val="0"/>
              </a:spcAft>
              <a:buClr>
                <a:srgbClr val="000000"/>
              </a:buClr>
              <a:buSzPts val="1800"/>
              <a:buFont typeface="Arial"/>
              <a:buChar char="•"/>
            </a:pPr>
            <a:r>
              <a:rPr lang="en-GB" sz="1800"/>
              <a:t>Duur: 10 maanden</a:t>
            </a:r>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57" name="Google Shape;257;p34"/>
          <p:cNvCxnSpPr/>
          <p:nvPr/>
        </p:nvCxnSpPr>
        <p:spPr>
          <a:xfrm>
            <a:off x="2712210" y="2661327"/>
            <a:ext cx="0" cy="313800"/>
          </a:xfrm>
          <a:prstGeom prst="straightConnector1">
            <a:avLst/>
          </a:prstGeom>
          <a:noFill/>
          <a:ln w="12700" cap="sq" cmpd="sng">
            <a:solidFill>
              <a:srgbClr val="454034"/>
            </a:solidFill>
            <a:prstDash val="solid"/>
            <a:round/>
            <a:headEnd type="diamond" w="med" len="med"/>
            <a:tailEnd type="none" w="sm" len="sm"/>
          </a:ln>
        </p:spPr>
      </p:cxnSp>
      <p:cxnSp>
        <p:nvCxnSpPr>
          <p:cNvPr id="258" name="Google Shape;258;p34"/>
          <p:cNvCxnSpPr/>
          <p:nvPr/>
        </p:nvCxnSpPr>
        <p:spPr>
          <a:xfrm>
            <a:off x="4156130" y="2561761"/>
            <a:ext cx="0" cy="513000"/>
          </a:xfrm>
          <a:prstGeom prst="straightConnector1">
            <a:avLst/>
          </a:prstGeom>
          <a:noFill/>
          <a:ln w="12700" cap="sq" cmpd="sng">
            <a:solidFill>
              <a:srgbClr val="454034"/>
            </a:solidFill>
            <a:prstDash val="solid"/>
            <a:round/>
            <a:headEnd type="diamond" w="med" len="med"/>
            <a:tailEnd type="none" w="sm" len="sm"/>
          </a:ln>
        </p:spPr>
      </p:cxnSp>
      <p:cxnSp>
        <p:nvCxnSpPr>
          <p:cNvPr id="259" name="Google Shape;259;p34"/>
          <p:cNvCxnSpPr/>
          <p:nvPr/>
        </p:nvCxnSpPr>
        <p:spPr>
          <a:xfrm>
            <a:off x="3474079" y="3191347"/>
            <a:ext cx="0" cy="292200"/>
          </a:xfrm>
          <a:prstGeom prst="straightConnector1">
            <a:avLst/>
          </a:prstGeom>
          <a:noFill/>
          <a:ln w="12700" cap="sq" cmpd="sng">
            <a:solidFill>
              <a:srgbClr val="454034"/>
            </a:solidFill>
            <a:prstDash val="solid"/>
            <a:round/>
            <a:headEnd type="none" w="sm" len="sm"/>
            <a:tailEnd type="diamond" w="med" len="med"/>
          </a:ln>
        </p:spPr>
      </p:cxnSp>
      <p:cxnSp>
        <p:nvCxnSpPr>
          <p:cNvPr id="260" name="Google Shape;260;p34"/>
          <p:cNvCxnSpPr/>
          <p:nvPr/>
        </p:nvCxnSpPr>
        <p:spPr>
          <a:xfrm>
            <a:off x="1934370" y="3239846"/>
            <a:ext cx="0" cy="487500"/>
          </a:xfrm>
          <a:prstGeom prst="straightConnector1">
            <a:avLst/>
          </a:prstGeom>
          <a:noFill/>
          <a:ln w="12700" cap="sq" cmpd="sng">
            <a:solidFill>
              <a:srgbClr val="454034"/>
            </a:solidFill>
            <a:prstDash val="solid"/>
            <a:round/>
            <a:headEnd type="none" w="sm" len="sm"/>
            <a:tailEnd type="diamond" w="med" len="med"/>
          </a:ln>
        </p:spPr>
      </p:cxnSp>
      <p:cxnSp>
        <p:nvCxnSpPr>
          <p:cNvPr id="261" name="Google Shape;261;p34"/>
          <p:cNvCxnSpPr/>
          <p:nvPr/>
        </p:nvCxnSpPr>
        <p:spPr>
          <a:xfrm flipH="1">
            <a:off x="4888753" y="3221102"/>
            <a:ext cx="1800" cy="423300"/>
          </a:xfrm>
          <a:prstGeom prst="straightConnector1">
            <a:avLst/>
          </a:prstGeom>
          <a:noFill/>
          <a:ln w="12700" cap="sq" cmpd="sng">
            <a:solidFill>
              <a:srgbClr val="454034"/>
            </a:solidFill>
            <a:prstDash val="solid"/>
            <a:round/>
            <a:headEnd type="none" w="sm" len="sm"/>
            <a:tailEnd type="diamond" w="med" len="med"/>
          </a:ln>
        </p:spPr>
      </p:cxnSp>
      <p:sp>
        <p:nvSpPr>
          <p:cNvPr id="262" name="Google Shape;262;p34"/>
          <p:cNvSpPr txBox="1"/>
          <p:nvPr/>
        </p:nvSpPr>
        <p:spPr>
          <a:xfrm>
            <a:off x="634000" y="30337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maart</a:t>
            </a:r>
            <a:endParaRPr/>
          </a:p>
        </p:txBody>
      </p:sp>
      <p:sp>
        <p:nvSpPr>
          <p:cNvPr id="263" name="Google Shape;263;p34"/>
          <p:cNvSpPr/>
          <p:nvPr/>
        </p:nvSpPr>
        <p:spPr>
          <a:xfrm rot="5400000">
            <a:off x="8667380" y="3069984"/>
            <a:ext cx="4101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264" name="Google Shape;264;p34"/>
          <p:cNvCxnSpPr/>
          <p:nvPr/>
        </p:nvCxnSpPr>
        <p:spPr>
          <a:xfrm>
            <a:off x="1184091" y="2506932"/>
            <a:ext cx="3000" cy="526500"/>
          </a:xfrm>
          <a:prstGeom prst="straightConnector1">
            <a:avLst/>
          </a:prstGeom>
          <a:noFill/>
          <a:ln w="12700" cap="sq" cmpd="sng">
            <a:solidFill>
              <a:srgbClr val="454034"/>
            </a:solidFill>
            <a:prstDash val="solid"/>
            <a:round/>
            <a:headEnd type="diamond" w="med" len="med"/>
            <a:tailEnd type="none" w="sm" len="sm"/>
          </a:ln>
        </p:spPr>
      </p:cxnSp>
      <p:cxnSp>
        <p:nvCxnSpPr>
          <p:cNvPr id="265" name="Google Shape;265;p34"/>
          <p:cNvCxnSpPr/>
          <p:nvPr/>
        </p:nvCxnSpPr>
        <p:spPr>
          <a:xfrm>
            <a:off x="5488728" y="2456382"/>
            <a:ext cx="0" cy="627900"/>
          </a:xfrm>
          <a:prstGeom prst="straightConnector1">
            <a:avLst/>
          </a:prstGeom>
          <a:noFill/>
          <a:ln w="12700" cap="sq" cmpd="sng">
            <a:solidFill>
              <a:srgbClr val="454034"/>
            </a:solidFill>
            <a:prstDash val="solid"/>
            <a:round/>
            <a:headEnd type="diamond" w="med" len="med"/>
            <a:tailEnd type="none" w="sm" len="sm"/>
          </a:ln>
        </p:spPr>
      </p:cxnSp>
      <p:cxnSp>
        <p:nvCxnSpPr>
          <p:cNvPr id="266" name="Google Shape;266;p34"/>
          <p:cNvCxnSpPr/>
          <p:nvPr/>
        </p:nvCxnSpPr>
        <p:spPr>
          <a:xfrm>
            <a:off x="7915128" y="2526061"/>
            <a:ext cx="0" cy="477000"/>
          </a:xfrm>
          <a:prstGeom prst="straightConnector1">
            <a:avLst/>
          </a:prstGeom>
          <a:noFill/>
          <a:ln w="12700" cap="sq" cmpd="sng">
            <a:solidFill>
              <a:srgbClr val="454034"/>
            </a:solidFill>
            <a:prstDash val="solid"/>
            <a:round/>
            <a:headEnd type="diamond" w="med" len="med"/>
            <a:tailEnd type="none" w="sm" len="sm"/>
          </a:ln>
        </p:spPr>
      </p:cxnSp>
      <p:sp>
        <p:nvSpPr>
          <p:cNvPr id="267" name="Google Shape;267;p34"/>
          <p:cNvSpPr txBox="1"/>
          <p:nvPr/>
        </p:nvSpPr>
        <p:spPr>
          <a:xfrm>
            <a:off x="1448801" y="30325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april</a:t>
            </a:r>
            <a:endParaRPr sz="1000" b="1" i="0" u="none" strike="noStrike" cap="none">
              <a:solidFill>
                <a:schemeClr val="lt1"/>
              </a:solidFill>
              <a:latin typeface="Arial"/>
              <a:ea typeface="Arial"/>
              <a:cs typeface="Arial"/>
              <a:sym typeface="Arial"/>
            </a:endParaRPr>
          </a:p>
        </p:txBody>
      </p:sp>
      <p:sp>
        <p:nvSpPr>
          <p:cNvPr id="268" name="Google Shape;268;p34"/>
          <p:cNvSpPr txBox="1"/>
          <p:nvPr/>
        </p:nvSpPr>
        <p:spPr>
          <a:xfrm>
            <a:off x="2263600" y="30283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mei</a:t>
            </a:r>
            <a:endParaRPr sz="1000" b="1" i="0" u="none" strike="noStrike" cap="none">
              <a:solidFill>
                <a:schemeClr val="dk1"/>
              </a:solidFill>
              <a:latin typeface="Arial"/>
              <a:ea typeface="Arial"/>
              <a:cs typeface="Arial"/>
              <a:sym typeface="Arial"/>
            </a:endParaRPr>
          </a:p>
        </p:txBody>
      </p:sp>
      <p:sp>
        <p:nvSpPr>
          <p:cNvPr id="269" name="Google Shape;269;p34"/>
          <p:cNvSpPr txBox="1"/>
          <p:nvPr/>
        </p:nvSpPr>
        <p:spPr>
          <a:xfrm>
            <a:off x="3078412" y="30325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juni</a:t>
            </a:r>
            <a:endParaRPr sz="1000" b="1" i="0" u="none" strike="noStrike" cap="none">
              <a:solidFill>
                <a:schemeClr val="lt1"/>
              </a:solidFill>
              <a:latin typeface="Arial"/>
              <a:ea typeface="Arial"/>
              <a:cs typeface="Arial"/>
              <a:sym typeface="Arial"/>
            </a:endParaRPr>
          </a:p>
        </p:txBody>
      </p:sp>
      <p:sp>
        <p:nvSpPr>
          <p:cNvPr id="270" name="Google Shape;270;p34"/>
          <p:cNvSpPr txBox="1"/>
          <p:nvPr/>
        </p:nvSpPr>
        <p:spPr>
          <a:xfrm>
            <a:off x="3893200" y="30263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juli</a:t>
            </a:r>
            <a:endParaRPr/>
          </a:p>
        </p:txBody>
      </p:sp>
      <p:sp>
        <p:nvSpPr>
          <p:cNvPr id="271" name="Google Shape;271;p34"/>
          <p:cNvSpPr txBox="1"/>
          <p:nvPr/>
        </p:nvSpPr>
        <p:spPr>
          <a:xfrm>
            <a:off x="4708000" y="30308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augustus</a:t>
            </a:r>
            <a:endParaRPr sz="1000" b="1" i="0" u="none" strike="noStrike" cap="none">
              <a:solidFill>
                <a:schemeClr val="lt1"/>
              </a:solidFill>
              <a:latin typeface="Arial"/>
              <a:ea typeface="Arial"/>
              <a:cs typeface="Arial"/>
              <a:sym typeface="Arial"/>
            </a:endParaRPr>
          </a:p>
        </p:txBody>
      </p:sp>
      <p:sp>
        <p:nvSpPr>
          <p:cNvPr id="272" name="Google Shape;272;p34"/>
          <p:cNvSpPr txBox="1"/>
          <p:nvPr/>
        </p:nvSpPr>
        <p:spPr>
          <a:xfrm>
            <a:off x="5496275" y="30308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september</a:t>
            </a:r>
            <a:endParaRPr sz="1000" b="1" i="0" u="none" strike="noStrike" cap="none">
              <a:solidFill>
                <a:schemeClr val="dk1"/>
              </a:solidFill>
              <a:latin typeface="Arial"/>
              <a:ea typeface="Arial"/>
              <a:cs typeface="Arial"/>
              <a:sym typeface="Arial"/>
            </a:endParaRPr>
          </a:p>
        </p:txBody>
      </p:sp>
      <p:sp>
        <p:nvSpPr>
          <p:cNvPr id="273" name="Google Shape;273;p34"/>
          <p:cNvSpPr txBox="1"/>
          <p:nvPr/>
        </p:nvSpPr>
        <p:spPr>
          <a:xfrm>
            <a:off x="6311074" y="30386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oktober</a:t>
            </a:r>
            <a:endParaRPr sz="1000" b="1" i="0" u="none" strike="noStrike" cap="none">
              <a:solidFill>
                <a:schemeClr val="lt1"/>
              </a:solidFill>
              <a:latin typeface="Arial"/>
              <a:ea typeface="Arial"/>
              <a:cs typeface="Arial"/>
              <a:sym typeface="Arial"/>
            </a:endParaRPr>
          </a:p>
        </p:txBody>
      </p:sp>
      <p:sp>
        <p:nvSpPr>
          <p:cNvPr id="274" name="Google Shape;274;p34"/>
          <p:cNvSpPr txBox="1"/>
          <p:nvPr/>
        </p:nvSpPr>
        <p:spPr>
          <a:xfrm>
            <a:off x="628651" y="2105018"/>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a:solidFill>
                  <a:schemeClr val="dk1"/>
                </a:solidFill>
              </a:rPr>
              <a:t>werkgroep</a:t>
            </a:r>
            <a:endParaRPr sz="500" b="1" i="0" u="none" strike="noStrike" cap="none">
              <a:solidFill>
                <a:schemeClr val="dk1"/>
              </a:solidFill>
              <a:latin typeface="Arial"/>
              <a:ea typeface="Arial"/>
              <a:cs typeface="Arial"/>
              <a:sym typeface="Arial"/>
            </a:endParaRPr>
          </a:p>
        </p:txBody>
      </p:sp>
      <p:sp>
        <p:nvSpPr>
          <p:cNvPr id="275" name="Google Shape;275;p34"/>
          <p:cNvSpPr txBox="1"/>
          <p:nvPr/>
        </p:nvSpPr>
        <p:spPr>
          <a:xfrm>
            <a:off x="1372566" y="380243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1</a:t>
            </a:r>
            <a:endParaRPr sz="500" b="1" i="0" u="none" strike="noStrike" cap="none">
              <a:solidFill>
                <a:schemeClr val="dk1"/>
              </a:solidFill>
              <a:latin typeface="Arial"/>
              <a:ea typeface="Arial"/>
              <a:cs typeface="Arial"/>
              <a:sym typeface="Arial"/>
            </a:endParaRPr>
          </a:p>
        </p:txBody>
      </p:sp>
      <p:sp>
        <p:nvSpPr>
          <p:cNvPr id="276" name="Google Shape;276;p34"/>
          <p:cNvSpPr txBox="1"/>
          <p:nvPr/>
        </p:nvSpPr>
        <p:spPr>
          <a:xfrm>
            <a:off x="2176879" y="2253970"/>
            <a:ext cx="1108800" cy="22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2</a:t>
            </a:r>
            <a:endParaRPr sz="500" b="1" i="0" u="none" strike="noStrike" cap="none">
              <a:solidFill>
                <a:schemeClr val="dk1"/>
              </a:solidFill>
              <a:latin typeface="Arial"/>
              <a:ea typeface="Arial"/>
              <a:cs typeface="Arial"/>
              <a:sym typeface="Arial"/>
            </a:endParaRPr>
          </a:p>
        </p:txBody>
      </p:sp>
      <p:sp>
        <p:nvSpPr>
          <p:cNvPr id="277" name="Google Shape;277;p34"/>
          <p:cNvSpPr txBox="1"/>
          <p:nvPr/>
        </p:nvSpPr>
        <p:spPr>
          <a:xfrm>
            <a:off x="2890123" y="356090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3</a:t>
            </a:r>
            <a:endParaRPr sz="500" b="1" i="0" u="none" strike="noStrike" cap="none">
              <a:solidFill>
                <a:schemeClr val="dk1"/>
              </a:solidFill>
              <a:latin typeface="Arial"/>
              <a:ea typeface="Arial"/>
              <a:cs typeface="Arial"/>
              <a:sym typeface="Arial"/>
            </a:endParaRPr>
          </a:p>
        </p:txBody>
      </p:sp>
      <p:sp>
        <p:nvSpPr>
          <p:cNvPr id="278" name="Google Shape;278;p34"/>
          <p:cNvSpPr txBox="1"/>
          <p:nvPr/>
        </p:nvSpPr>
        <p:spPr>
          <a:xfrm>
            <a:off x="3653149" y="216569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4</a:t>
            </a:r>
            <a:endParaRPr sz="500" b="1" i="0" u="none" strike="noStrike" cap="none">
              <a:solidFill>
                <a:schemeClr val="dk1"/>
              </a:solidFill>
              <a:latin typeface="Arial"/>
              <a:ea typeface="Arial"/>
              <a:cs typeface="Arial"/>
              <a:sym typeface="Arial"/>
            </a:endParaRPr>
          </a:p>
        </p:txBody>
      </p:sp>
      <p:sp>
        <p:nvSpPr>
          <p:cNvPr id="279" name="Google Shape;279;p34"/>
          <p:cNvSpPr txBox="1"/>
          <p:nvPr/>
        </p:nvSpPr>
        <p:spPr>
          <a:xfrm>
            <a:off x="4335270" y="3738412"/>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5</a:t>
            </a:r>
            <a:endParaRPr sz="500" b="1" i="0" u="none" strike="noStrike" cap="none">
              <a:solidFill>
                <a:schemeClr val="dk1"/>
              </a:solidFill>
              <a:latin typeface="Arial"/>
              <a:ea typeface="Arial"/>
              <a:cs typeface="Arial"/>
              <a:sym typeface="Arial"/>
            </a:endParaRPr>
          </a:p>
        </p:txBody>
      </p:sp>
      <p:sp>
        <p:nvSpPr>
          <p:cNvPr id="280" name="Google Shape;280;p34"/>
          <p:cNvSpPr txBox="1"/>
          <p:nvPr/>
        </p:nvSpPr>
        <p:spPr>
          <a:xfrm>
            <a:off x="4930402" y="20381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a:solidFill>
                  <a:schemeClr val="dk1"/>
                </a:solidFill>
              </a:rPr>
              <a:t>publieke reviewperiode</a:t>
            </a:r>
            <a:endParaRPr sz="500" b="1" i="0" u="none" strike="noStrike" cap="none">
              <a:solidFill>
                <a:schemeClr val="dk1"/>
              </a:solidFill>
              <a:latin typeface="Arial"/>
              <a:ea typeface="Arial"/>
              <a:cs typeface="Arial"/>
              <a:sym typeface="Arial"/>
            </a:endParaRPr>
          </a:p>
        </p:txBody>
      </p:sp>
      <p:sp>
        <p:nvSpPr>
          <p:cNvPr id="281" name="Google Shape;281;p34"/>
          <p:cNvSpPr txBox="1"/>
          <p:nvPr/>
        </p:nvSpPr>
        <p:spPr>
          <a:xfrm>
            <a:off x="7360745" y="2105118"/>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Einde publieke reviewperiode</a:t>
            </a:r>
            <a:endParaRPr sz="500" b="1" i="0" u="none" strike="noStrike" cap="none">
              <a:solidFill>
                <a:schemeClr val="dk1"/>
              </a:solidFill>
              <a:latin typeface="Arial"/>
              <a:ea typeface="Arial"/>
              <a:cs typeface="Arial"/>
              <a:sym typeface="Arial"/>
            </a:endParaRPr>
          </a:p>
        </p:txBody>
      </p:sp>
      <p:sp>
        <p:nvSpPr>
          <p:cNvPr id="282" name="Google Shape;282;p34"/>
          <p:cNvSpPr/>
          <p:nvPr/>
        </p:nvSpPr>
        <p:spPr>
          <a:xfrm rot="-5400000">
            <a:off x="6591376" y="2219548"/>
            <a:ext cx="221100" cy="2426400"/>
          </a:xfrm>
          <a:prstGeom prst="leftBrace">
            <a:avLst>
              <a:gd name="adj1" fmla="val 8333"/>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 name="Google Shape;283;p34"/>
          <p:cNvSpPr txBox="1"/>
          <p:nvPr/>
        </p:nvSpPr>
        <p:spPr>
          <a:xfrm>
            <a:off x="5886020" y="3560930"/>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a:solidFill>
                  <a:schemeClr val="dk1"/>
                </a:solidFill>
              </a:rPr>
              <a:t>Implementatie van de draft specificatie</a:t>
            </a:r>
            <a:endParaRPr sz="1100" b="0" i="0" u="none" strike="noStrike" cap="none">
              <a:solidFill>
                <a:schemeClr val="dk1"/>
              </a:solidFill>
              <a:latin typeface="Arial"/>
              <a:ea typeface="Arial"/>
              <a:cs typeface="Arial"/>
              <a:sym typeface="Arial"/>
            </a:endParaRPr>
          </a:p>
        </p:txBody>
      </p:sp>
      <p:sp>
        <p:nvSpPr>
          <p:cNvPr id="284" name="Google Shape;284;p34"/>
          <p:cNvSpPr/>
          <p:nvPr/>
        </p:nvSpPr>
        <p:spPr>
          <a:xfrm>
            <a:off x="634000" y="2819325"/>
            <a:ext cx="80949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a:p>
        </p:txBody>
      </p:sp>
      <p:sp>
        <p:nvSpPr>
          <p:cNvPr id="285" name="Google Shape;285;p34"/>
          <p:cNvSpPr txBox="1"/>
          <p:nvPr/>
        </p:nvSpPr>
        <p:spPr>
          <a:xfrm>
            <a:off x="7099350" y="30387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november</a:t>
            </a:r>
            <a:endParaRPr/>
          </a:p>
        </p:txBody>
      </p:sp>
      <p:sp>
        <p:nvSpPr>
          <p:cNvPr id="286" name="Google Shape;286;p34"/>
          <p:cNvSpPr/>
          <p:nvPr/>
        </p:nvSpPr>
        <p:spPr>
          <a:xfrm rot="10800000">
            <a:off x="1837437" y="42638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7" name="Google Shape;287;p34"/>
          <p:cNvSpPr txBox="1"/>
          <p:nvPr/>
        </p:nvSpPr>
        <p:spPr>
          <a:xfrm>
            <a:off x="1378001" y="465149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rPr>
              <a:t>Vandaag</a:t>
            </a:r>
            <a:endParaRPr sz="500" b="0" i="0" u="none" strike="noStrike" cap="none">
              <a:solidFill>
                <a:schemeClr val="dk1"/>
              </a:solidFill>
              <a:latin typeface="Arial"/>
              <a:ea typeface="Arial"/>
              <a:cs typeface="Arial"/>
              <a:sym typeface="Arial"/>
            </a:endParaRPr>
          </a:p>
        </p:txBody>
      </p:sp>
      <p:sp>
        <p:nvSpPr>
          <p:cNvPr id="288" name="Google Shape;288;p34"/>
          <p:cNvSpPr txBox="1"/>
          <p:nvPr/>
        </p:nvSpPr>
        <p:spPr>
          <a:xfrm>
            <a:off x="7914149" y="30386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december</a:t>
            </a:r>
            <a:endParaRPr sz="1000" b="1"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5"/>
          <p:cNvSpPr txBox="1"/>
          <p:nvPr/>
        </p:nvSpPr>
        <p:spPr>
          <a:xfrm>
            <a:off x="764600" y="1305200"/>
            <a:ext cx="6881100" cy="29670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200"/>
              </a:spcBef>
              <a:spcAft>
                <a:spcPts val="0"/>
              </a:spcAft>
              <a:buSzPts val="1400"/>
              <a:buChar char="●"/>
            </a:pPr>
            <a:r>
              <a:rPr lang="en-GB" sz="1100"/>
              <a:t>Bijhouden en visualiseren van </a:t>
            </a:r>
            <a:r>
              <a:rPr lang="en-GB" sz="1100" b="1"/>
              <a:t>geplande</a:t>
            </a:r>
            <a:r>
              <a:rPr lang="en-GB" sz="1100"/>
              <a:t>, in </a:t>
            </a:r>
            <a:r>
              <a:rPr lang="en-GB" sz="1100" b="1"/>
              <a:t>uitvoering zijnde </a:t>
            </a:r>
            <a:r>
              <a:rPr lang="en-GB" sz="1100"/>
              <a:t>en </a:t>
            </a:r>
            <a:r>
              <a:rPr lang="en-GB" sz="1100" b="1"/>
              <a:t>afgewerkte </a:t>
            </a:r>
            <a:r>
              <a:rPr lang="en-GB" sz="1100"/>
              <a:t>nieuwe </a:t>
            </a:r>
            <a:r>
              <a:rPr lang="en-GB" sz="1100" b="1"/>
              <a:t>fietsinfrastructuur</a:t>
            </a:r>
            <a:endParaRPr sz="1100" b="1"/>
          </a:p>
          <a:p>
            <a:pPr marL="457200" lvl="0" indent="-317500" algn="just" rtl="0">
              <a:lnSpc>
                <a:spcPct val="115000"/>
              </a:lnSpc>
              <a:spcBef>
                <a:spcPts val="0"/>
              </a:spcBef>
              <a:spcAft>
                <a:spcPts val="0"/>
              </a:spcAft>
              <a:buSzPts val="1400"/>
              <a:buChar char="●"/>
            </a:pPr>
            <a:r>
              <a:rPr lang="en-GB" sz="700">
                <a:latin typeface="Times New Roman"/>
                <a:ea typeface="Times New Roman"/>
                <a:cs typeface="Times New Roman"/>
                <a:sym typeface="Times New Roman"/>
              </a:rPr>
              <a:t> </a:t>
            </a:r>
            <a:r>
              <a:rPr lang="en-GB" sz="1100"/>
              <a:t>Aanleveren en hergebruik van </a:t>
            </a:r>
            <a:r>
              <a:rPr lang="en-GB" sz="1100" b="1"/>
              <a:t>fietsteldata </a:t>
            </a:r>
            <a:r>
              <a:rPr lang="en-GB" sz="1100"/>
              <a:t>op vaste meetpunten</a:t>
            </a:r>
            <a:endParaRPr sz="1100"/>
          </a:p>
          <a:p>
            <a:pPr marL="457200" lvl="0" indent="-317500" algn="just" rtl="0">
              <a:lnSpc>
                <a:spcPct val="115000"/>
              </a:lnSpc>
              <a:spcBef>
                <a:spcPts val="0"/>
              </a:spcBef>
              <a:spcAft>
                <a:spcPts val="0"/>
              </a:spcAft>
              <a:buSzPts val="1400"/>
              <a:buChar char="●"/>
            </a:pPr>
            <a:r>
              <a:rPr lang="en-GB" sz="1100"/>
              <a:t>Formaliseren van de methodiek voor </a:t>
            </a:r>
            <a:r>
              <a:rPr lang="en-GB" sz="1100" b="1"/>
              <a:t>kwaliteitsscoring </a:t>
            </a:r>
            <a:r>
              <a:rPr lang="en-GB" sz="1100"/>
              <a:t>van de fietsinfrastructuur op basis van de geïnventariseerde parameters</a:t>
            </a:r>
            <a:endParaRPr sz="1100"/>
          </a:p>
          <a:p>
            <a:pPr marL="457200" lvl="0" indent="-317500" algn="just" rtl="0">
              <a:lnSpc>
                <a:spcPct val="115000"/>
              </a:lnSpc>
              <a:spcBef>
                <a:spcPts val="0"/>
              </a:spcBef>
              <a:spcAft>
                <a:spcPts val="0"/>
              </a:spcAft>
              <a:buSzPts val="1400"/>
              <a:buChar char="●"/>
            </a:pPr>
            <a:r>
              <a:rPr lang="en-GB" sz="1100"/>
              <a:t>De ligging van het </a:t>
            </a:r>
            <a:r>
              <a:rPr lang="en-GB" sz="1100" b="1"/>
              <a:t>Bovenlokaal Functioneel Fietsroutenetwerk </a:t>
            </a:r>
            <a:r>
              <a:rPr lang="en-GB" sz="1100"/>
              <a:t>éénduidig bijhouden, door het formaliseren van de wijzigingsprocedures</a:t>
            </a:r>
            <a:endParaRPr sz="1100"/>
          </a:p>
          <a:p>
            <a:pPr marL="457200" lvl="0" indent="-317500" algn="just" rtl="0">
              <a:lnSpc>
                <a:spcPct val="115000"/>
              </a:lnSpc>
              <a:spcBef>
                <a:spcPts val="0"/>
              </a:spcBef>
              <a:spcAft>
                <a:spcPts val="0"/>
              </a:spcAft>
              <a:buSzPts val="1400"/>
              <a:buChar char="●"/>
            </a:pPr>
            <a:r>
              <a:rPr lang="en-GB" sz="1100"/>
              <a:t>Opstellen van een basis en uitgebreide set van </a:t>
            </a:r>
            <a:r>
              <a:rPr lang="en-GB" sz="1100" b="1"/>
              <a:t>inventarisatieparameters </a:t>
            </a:r>
            <a:r>
              <a:rPr lang="en-GB" sz="1100"/>
              <a:t>van de fietsinfrastructuur</a:t>
            </a:r>
            <a:endParaRPr sz="1100"/>
          </a:p>
          <a:p>
            <a:pPr marL="457200" lvl="0" indent="-317500" algn="just" rtl="0">
              <a:lnSpc>
                <a:spcPct val="115000"/>
              </a:lnSpc>
              <a:spcBef>
                <a:spcPts val="0"/>
              </a:spcBef>
              <a:spcAft>
                <a:spcPts val="0"/>
              </a:spcAft>
              <a:buSzPts val="1400"/>
              <a:buChar char="●"/>
            </a:pPr>
            <a:r>
              <a:rPr lang="en-GB" sz="1100"/>
              <a:t>Het </a:t>
            </a:r>
            <a:r>
              <a:rPr lang="en-GB" sz="1100" b="1"/>
              <a:t>BFF koppelen </a:t>
            </a:r>
            <a:r>
              <a:rPr lang="en-GB" sz="1100"/>
              <a:t>aan de werkelijke </a:t>
            </a:r>
            <a:r>
              <a:rPr lang="en-GB" sz="1100" b="1"/>
              <a:t>fietsinfrastructuur </a:t>
            </a:r>
            <a:r>
              <a:rPr lang="en-GB" sz="1100"/>
              <a:t>(fietspaden)</a:t>
            </a:r>
            <a:endParaRPr sz="1100"/>
          </a:p>
          <a:p>
            <a:pPr marL="457200" lvl="0" indent="-317500" algn="just" rtl="0">
              <a:lnSpc>
                <a:spcPct val="115000"/>
              </a:lnSpc>
              <a:spcBef>
                <a:spcPts val="0"/>
              </a:spcBef>
              <a:spcAft>
                <a:spcPts val="0"/>
              </a:spcAft>
              <a:buSzPts val="1400"/>
              <a:buChar char="●"/>
            </a:pPr>
            <a:r>
              <a:rPr lang="en-GB" sz="1100"/>
              <a:t>Aanleveren en hergebruik van </a:t>
            </a:r>
            <a:r>
              <a:rPr lang="en-GB" sz="1100" b="1"/>
              <a:t>ongevallen </a:t>
            </a:r>
            <a:r>
              <a:rPr lang="en-GB" sz="1100"/>
              <a:t>data m.b.t. fietsers</a:t>
            </a:r>
            <a:endParaRPr sz="1100"/>
          </a:p>
          <a:p>
            <a:pPr marL="457200" lvl="0" indent="-317500" algn="just" rtl="0">
              <a:lnSpc>
                <a:spcPct val="115000"/>
              </a:lnSpc>
              <a:spcBef>
                <a:spcPts val="0"/>
              </a:spcBef>
              <a:spcAft>
                <a:spcPts val="0"/>
              </a:spcAft>
              <a:buSzPts val="1400"/>
              <a:buChar char="●"/>
            </a:pPr>
            <a:r>
              <a:rPr lang="en-GB" sz="1100"/>
              <a:t>Formaliseren van de </a:t>
            </a:r>
            <a:r>
              <a:rPr lang="en-GB" sz="1100" b="1"/>
              <a:t>periodiciteit </a:t>
            </a:r>
            <a:r>
              <a:rPr lang="en-GB" sz="1100"/>
              <a:t>van inventarisatie en </a:t>
            </a:r>
            <a:r>
              <a:rPr lang="en-GB" sz="1100" b="1"/>
              <a:t>kwaliteitsscoring </a:t>
            </a:r>
            <a:r>
              <a:rPr lang="en-GB" sz="1100"/>
              <a:t>van de fietsinfrastructuur</a:t>
            </a:r>
            <a:endParaRPr sz="1100"/>
          </a:p>
          <a:p>
            <a:pPr marL="457200" lvl="0" indent="-317500" algn="just" rtl="0">
              <a:lnSpc>
                <a:spcPct val="115000"/>
              </a:lnSpc>
              <a:spcBef>
                <a:spcPts val="0"/>
              </a:spcBef>
              <a:spcAft>
                <a:spcPts val="0"/>
              </a:spcAft>
              <a:buSzPts val="1400"/>
              <a:buChar char="●"/>
            </a:pPr>
            <a:r>
              <a:rPr lang="en-GB" sz="1100"/>
              <a:t>Aanleveren en hergebruik van </a:t>
            </a:r>
            <a:r>
              <a:rPr lang="en-GB" sz="1100" b="1"/>
              <a:t>fietstrajecten </a:t>
            </a:r>
            <a:r>
              <a:rPr lang="en-GB" sz="1100"/>
              <a:t>door fietsers.</a:t>
            </a:r>
            <a:endParaRPr sz="1100"/>
          </a:p>
        </p:txBody>
      </p:sp>
      <p:sp>
        <p:nvSpPr>
          <p:cNvPr id="294" name="Google Shape;294;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Use cases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Use cases - business werkgroep</a:t>
            </a:r>
            <a:endParaRPr/>
          </a:p>
        </p:txBody>
      </p:sp>
      <p:pic>
        <p:nvPicPr>
          <p:cNvPr id="300" name="Google Shape;300;p36"/>
          <p:cNvPicPr preferRelativeResize="0"/>
          <p:nvPr/>
        </p:nvPicPr>
        <p:blipFill>
          <a:blip r:embed="rId3">
            <a:alphaModFix/>
          </a:blip>
          <a:stretch>
            <a:fillRect/>
          </a:stretch>
        </p:blipFill>
        <p:spPr>
          <a:xfrm>
            <a:off x="1906075" y="1012145"/>
            <a:ext cx="5734050" cy="3724275"/>
          </a:xfrm>
          <a:prstGeom prst="rect">
            <a:avLst/>
          </a:prstGeom>
          <a:noFill/>
          <a:ln>
            <a:noFill/>
          </a:ln>
        </p:spPr>
      </p:pic>
      <p:sp>
        <p:nvSpPr>
          <p:cNvPr id="301" name="Google Shape;301;p36"/>
          <p:cNvSpPr/>
          <p:nvPr/>
        </p:nvSpPr>
        <p:spPr>
          <a:xfrm>
            <a:off x="1906075" y="1421725"/>
            <a:ext cx="1821900" cy="1208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5466075" y="3055150"/>
            <a:ext cx="2174100" cy="16320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5568900" y="2127000"/>
            <a:ext cx="1697100" cy="874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2619750" y="3758950"/>
            <a:ext cx="1338900" cy="928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3889050" y="1390775"/>
            <a:ext cx="991500" cy="535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3978997" y="2044450"/>
            <a:ext cx="991500" cy="622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5162550" y="1514475"/>
            <a:ext cx="571500" cy="572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6162675" y="1421725"/>
            <a:ext cx="1019100" cy="651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1838350" y="2976575"/>
            <a:ext cx="519600" cy="6819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4127175" y="3519500"/>
            <a:ext cx="1254600" cy="10095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2409850" y="3371300"/>
            <a:ext cx="881100" cy="354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txBox="1"/>
          <p:nvPr/>
        </p:nvSpPr>
        <p:spPr>
          <a:xfrm>
            <a:off x="7220975" y="1369250"/>
            <a:ext cx="99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Functie (werkverkeer, recreatie,..)</a:t>
            </a:r>
            <a:endParaRPr sz="1000" b="1">
              <a:solidFill>
                <a:srgbClr val="FF0000"/>
              </a:solidFill>
              <a:latin typeface="Proxima Nova"/>
              <a:ea typeface="Proxima Nova"/>
              <a:cs typeface="Proxima Nova"/>
              <a:sym typeface="Proxima Nova"/>
            </a:endParaRPr>
          </a:p>
        </p:txBody>
      </p:sp>
      <p:sp>
        <p:nvSpPr>
          <p:cNvPr id="313" name="Google Shape;313;p36"/>
          <p:cNvSpPr txBox="1"/>
          <p:nvPr/>
        </p:nvSpPr>
        <p:spPr>
          <a:xfrm>
            <a:off x="7640125" y="4053700"/>
            <a:ext cx="991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Onderhoud</a:t>
            </a:r>
            <a:endParaRPr sz="1000" b="1">
              <a:solidFill>
                <a:srgbClr val="FF0000"/>
              </a:solidFill>
              <a:latin typeface="Proxima Nova"/>
              <a:ea typeface="Proxima Nova"/>
              <a:cs typeface="Proxima Nova"/>
              <a:sym typeface="Proxima Nova"/>
            </a:endParaRPr>
          </a:p>
        </p:txBody>
      </p:sp>
      <p:sp>
        <p:nvSpPr>
          <p:cNvPr id="314" name="Google Shape;314;p36"/>
          <p:cNvSpPr txBox="1"/>
          <p:nvPr/>
        </p:nvSpPr>
        <p:spPr>
          <a:xfrm>
            <a:off x="1497850" y="4210775"/>
            <a:ext cx="120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Connectie met andere mobiliteit</a:t>
            </a:r>
            <a:endParaRPr sz="1000" b="1">
              <a:solidFill>
                <a:srgbClr val="FF0000"/>
              </a:solidFill>
              <a:latin typeface="Proxima Nova"/>
              <a:ea typeface="Proxima Nova"/>
              <a:cs typeface="Proxima Nova"/>
              <a:sym typeface="Proxima Nova"/>
            </a:endParaRPr>
          </a:p>
        </p:txBody>
      </p:sp>
      <p:sp>
        <p:nvSpPr>
          <p:cNvPr id="315" name="Google Shape;315;p36"/>
          <p:cNvSpPr txBox="1"/>
          <p:nvPr/>
        </p:nvSpPr>
        <p:spPr>
          <a:xfrm>
            <a:off x="7220975" y="2212188"/>
            <a:ext cx="81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Teldata, tracking, navigatie</a:t>
            </a:r>
            <a:endParaRPr sz="1000" b="1">
              <a:solidFill>
                <a:srgbClr val="FF0000"/>
              </a:solidFill>
              <a:latin typeface="Proxima Nova"/>
              <a:ea typeface="Proxima Nova"/>
              <a:cs typeface="Proxima Nova"/>
              <a:sym typeface="Proxima Nova"/>
            </a:endParaRPr>
          </a:p>
        </p:txBody>
      </p:sp>
      <p:sp>
        <p:nvSpPr>
          <p:cNvPr id="316" name="Google Shape;316;p36"/>
          <p:cNvSpPr txBox="1"/>
          <p:nvPr/>
        </p:nvSpPr>
        <p:spPr>
          <a:xfrm>
            <a:off x="705475" y="2737150"/>
            <a:ext cx="1200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Missing links in netwerk</a:t>
            </a:r>
            <a:endParaRPr sz="1000" b="1">
              <a:solidFill>
                <a:srgbClr val="FF0000"/>
              </a:solidFill>
              <a:latin typeface="Proxima Nova"/>
              <a:ea typeface="Proxima Nova"/>
              <a:cs typeface="Proxima Nova"/>
              <a:sym typeface="Proxima Nova"/>
            </a:endParaRPr>
          </a:p>
        </p:txBody>
      </p:sp>
      <p:sp>
        <p:nvSpPr>
          <p:cNvPr id="317" name="Google Shape;317;p36"/>
          <p:cNvSpPr txBox="1"/>
          <p:nvPr/>
        </p:nvSpPr>
        <p:spPr>
          <a:xfrm>
            <a:off x="3889050" y="4529000"/>
            <a:ext cx="1871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Lucht, geluid, stallingen, voorrang, herstelposten, rustplekken, etc.</a:t>
            </a:r>
            <a:endParaRPr sz="1000" b="1">
              <a:solidFill>
                <a:srgbClr val="FF0000"/>
              </a:solidFill>
              <a:latin typeface="Proxima Nova"/>
              <a:ea typeface="Proxima Nova"/>
              <a:cs typeface="Proxima Nova"/>
              <a:sym typeface="Proxima Nova"/>
            </a:endParaRPr>
          </a:p>
        </p:txBody>
      </p:sp>
      <p:sp>
        <p:nvSpPr>
          <p:cNvPr id="318" name="Google Shape;318;p36"/>
          <p:cNvSpPr txBox="1"/>
          <p:nvPr/>
        </p:nvSpPr>
        <p:spPr>
          <a:xfrm>
            <a:off x="2926575" y="3058125"/>
            <a:ext cx="120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Netwerk fiets</a:t>
            </a:r>
            <a:endParaRPr sz="1000" b="1">
              <a:solidFill>
                <a:srgbClr val="FF0000"/>
              </a:solidFill>
              <a:latin typeface="Proxima Nova"/>
              <a:ea typeface="Proxima Nova"/>
              <a:cs typeface="Proxima Nova"/>
              <a:sym typeface="Proxima Nova"/>
            </a:endParaRPr>
          </a:p>
        </p:txBody>
      </p:sp>
      <p:sp>
        <p:nvSpPr>
          <p:cNvPr id="319" name="Google Shape;319;p36"/>
          <p:cNvSpPr txBox="1"/>
          <p:nvPr/>
        </p:nvSpPr>
        <p:spPr>
          <a:xfrm>
            <a:off x="1139575" y="1483875"/>
            <a:ext cx="91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Kwaliteit</a:t>
            </a:r>
            <a:endParaRPr sz="1000" b="1">
              <a:solidFill>
                <a:srgbClr val="FF0000"/>
              </a:solidFill>
              <a:latin typeface="Proxima Nova"/>
              <a:ea typeface="Proxima Nova"/>
              <a:cs typeface="Proxima Nova"/>
              <a:sym typeface="Proxima Nova"/>
            </a:endParaRPr>
          </a:p>
        </p:txBody>
      </p:sp>
      <p:sp>
        <p:nvSpPr>
          <p:cNvPr id="320" name="Google Shape;320;p36"/>
          <p:cNvSpPr txBox="1"/>
          <p:nvPr/>
        </p:nvSpPr>
        <p:spPr>
          <a:xfrm>
            <a:off x="5000775" y="1175775"/>
            <a:ext cx="1161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wegverharding</a:t>
            </a:r>
            <a:endParaRPr sz="1000" b="1">
              <a:solidFill>
                <a:srgbClr val="FF0000"/>
              </a:solidFill>
              <a:latin typeface="Proxima Nova"/>
              <a:ea typeface="Proxima Nova"/>
              <a:cs typeface="Proxima Nova"/>
              <a:sym typeface="Proxima Nova"/>
            </a:endParaRPr>
          </a:p>
        </p:txBody>
      </p:sp>
      <p:sp>
        <p:nvSpPr>
          <p:cNvPr id="321" name="Google Shape;321;p36"/>
          <p:cNvSpPr txBox="1"/>
          <p:nvPr/>
        </p:nvSpPr>
        <p:spPr>
          <a:xfrm>
            <a:off x="3727975" y="1121525"/>
            <a:ext cx="116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ongevallen</a:t>
            </a:r>
            <a:endParaRPr sz="1000" b="1">
              <a:solidFill>
                <a:srgbClr val="FF0000"/>
              </a:solidFill>
              <a:latin typeface="Proxima Nova"/>
              <a:ea typeface="Proxima Nova"/>
              <a:cs typeface="Proxima Nova"/>
              <a:sym typeface="Proxima Nova"/>
            </a:endParaRPr>
          </a:p>
        </p:txBody>
      </p:sp>
      <p:sp>
        <p:nvSpPr>
          <p:cNvPr id="322" name="Google Shape;322;p36"/>
          <p:cNvSpPr txBox="1"/>
          <p:nvPr/>
        </p:nvSpPr>
        <p:spPr>
          <a:xfrm>
            <a:off x="3924577" y="2601225"/>
            <a:ext cx="133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gebruikersfeedback</a:t>
            </a:r>
            <a:endParaRPr sz="1000" b="1">
              <a:solidFill>
                <a:srgbClr val="FF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b="1"/>
              <a:t>Data concepten - input business werkgroep</a:t>
            </a:r>
            <a:endParaRPr sz="1000"/>
          </a:p>
        </p:txBody>
      </p:sp>
      <p:pic>
        <p:nvPicPr>
          <p:cNvPr id="328" name="Google Shape;328;p37"/>
          <p:cNvPicPr preferRelativeResize="0"/>
          <p:nvPr/>
        </p:nvPicPr>
        <p:blipFill>
          <a:blip r:embed="rId3">
            <a:alphaModFix/>
          </a:blip>
          <a:stretch>
            <a:fillRect/>
          </a:stretch>
        </p:blipFill>
        <p:spPr>
          <a:xfrm>
            <a:off x="164998" y="3824799"/>
            <a:ext cx="2435476" cy="1210400"/>
          </a:xfrm>
          <a:prstGeom prst="rect">
            <a:avLst/>
          </a:prstGeom>
          <a:noFill/>
          <a:ln w="9525" cap="flat" cmpd="sng">
            <a:solidFill>
              <a:srgbClr val="D9D9D9"/>
            </a:solidFill>
            <a:prstDash val="solid"/>
            <a:round/>
            <a:headEnd type="none" w="sm" len="sm"/>
            <a:tailEnd type="none" w="sm" len="sm"/>
          </a:ln>
        </p:spPr>
      </p:pic>
      <p:pic>
        <p:nvPicPr>
          <p:cNvPr id="329" name="Google Shape;329;p37"/>
          <p:cNvPicPr preferRelativeResize="0"/>
          <p:nvPr/>
        </p:nvPicPr>
        <p:blipFill>
          <a:blip r:embed="rId4">
            <a:alphaModFix/>
          </a:blip>
          <a:stretch>
            <a:fillRect/>
          </a:stretch>
        </p:blipFill>
        <p:spPr>
          <a:xfrm>
            <a:off x="386050" y="2250545"/>
            <a:ext cx="1372350" cy="1394255"/>
          </a:xfrm>
          <a:prstGeom prst="rect">
            <a:avLst/>
          </a:prstGeom>
          <a:noFill/>
          <a:ln w="9525" cap="flat" cmpd="sng">
            <a:solidFill>
              <a:srgbClr val="D9D9D9"/>
            </a:solidFill>
            <a:prstDash val="solid"/>
            <a:round/>
            <a:headEnd type="none" w="sm" len="sm"/>
            <a:tailEnd type="none" w="sm" len="sm"/>
          </a:ln>
        </p:spPr>
      </p:pic>
      <p:pic>
        <p:nvPicPr>
          <p:cNvPr id="330" name="Google Shape;330;p37"/>
          <p:cNvPicPr preferRelativeResize="0"/>
          <p:nvPr/>
        </p:nvPicPr>
        <p:blipFill>
          <a:blip r:embed="rId5">
            <a:alphaModFix/>
          </a:blip>
          <a:stretch>
            <a:fillRect/>
          </a:stretch>
        </p:blipFill>
        <p:spPr>
          <a:xfrm>
            <a:off x="472550" y="975799"/>
            <a:ext cx="2127925" cy="1143350"/>
          </a:xfrm>
          <a:prstGeom prst="rect">
            <a:avLst/>
          </a:prstGeom>
          <a:noFill/>
          <a:ln w="9525" cap="flat" cmpd="sng">
            <a:solidFill>
              <a:srgbClr val="D9D9D9"/>
            </a:solidFill>
            <a:prstDash val="solid"/>
            <a:round/>
            <a:headEnd type="none" w="sm" len="sm"/>
            <a:tailEnd type="none" w="sm" len="sm"/>
          </a:ln>
        </p:spPr>
      </p:pic>
      <p:pic>
        <p:nvPicPr>
          <p:cNvPr id="331" name="Google Shape;331;p37"/>
          <p:cNvPicPr preferRelativeResize="0"/>
          <p:nvPr/>
        </p:nvPicPr>
        <p:blipFill>
          <a:blip r:embed="rId6">
            <a:alphaModFix/>
          </a:blip>
          <a:stretch>
            <a:fillRect/>
          </a:stretch>
        </p:blipFill>
        <p:spPr>
          <a:xfrm>
            <a:off x="2917500" y="3490850"/>
            <a:ext cx="1372356" cy="1544350"/>
          </a:xfrm>
          <a:prstGeom prst="rect">
            <a:avLst/>
          </a:prstGeom>
          <a:noFill/>
          <a:ln w="9525" cap="flat" cmpd="sng">
            <a:solidFill>
              <a:srgbClr val="D9D9D9"/>
            </a:solidFill>
            <a:prstDash val="solid"/>
            <a:round/>
            <a:headEnd type="none" w="sm" len="sm"/>
            <a:tailEnd type="none" w="sm" len="sm"/>
          </a:ln>
        </p:spPr>
      </p:pic>
      <p:pic>
        <p:nvPicPr>
          <p:cNvPr id="332" name="Google Shape;332;p37"/>
          <p:cNvPicPr preferRelativeResize="0"/>
          <p:nvPr/>
        </p:nvPicPr>
        <p:blipFill>
          <a:blip r:embed="rId7">
            <a:alphaModFix/>
          </a:blip>
          <a:stretch>
            <a:fillRect/>
          </a:stretch>
        </p:blipFill>
        <p:spPr>
          <a:xfrm>
            <a:off x="4752300" y="3552800"/>
            <a:ext cx="1703064" cy="1544349"/>
          </a:xfrm>
          <a:prstGeom prst="rect">
            <a:avLst/>
          </a:prstGeom>
          <a:noFill/>
          <a:ln w="9525" cap="flat" cmpd="sng">
            <a:solidFill>
              <a:srgbClr val="D9D9D9"/>
            </a:solidFill>
            <a:prstDash val="solid"/>
            <a:round/>
            <a:headEnd type="none" w="sm" len="sm"/>
            <a:tailEnd type="none" w="sm" len="sm"/>
          </a:ln>
        </p:spPr>
      </p:pic>
      <p:pic>
        <p:nvPicPr>
          <p:cNvPr id="333" name="Google Shape;333;p37"/>
          <p:cNvPicPr preferRelativeResize="0"/>
          <p:nvPr/>
        </p:nvPicPr>
        <p:blipFill>
          <a:blip r:embed="rId8">
            <a:alphaModFix/>
          </a:blip>
          <a:stretch>
            <a:fillRect/>
          </a:stretch>
        </p:blipFill>
        <p:spPr>
          <a:xfrm>
            <a:off x="4145075" y="2119149"/>
            <a:ext cx="2310301" cy="1093600"/>
          </a:xfrm>
          <a:prstGeom prst="rect">
            <a:avLst/>
          </a:prstGeom>
          <a:noFill/>
          <a:ln w="9525" cap="flat" cmpd="sng">
            <a:solidFill>
              <a:srgbClr val="D9D9D9"/>
            </a:solidFill>
            <a:prstDash val="solid"/>
            <a:round/>
            <a:headEnd type="none" w="sm" len="sm"/>
            <a:tailEnd type="none" w="sm" len="sm"/>
          </a:ln>
        </p:spPr>
      </p:pic>
      <p:pic>
        <p:nvPicPr>
          <p:cNvPr id="334" name="Google Shape;334;p37"/>
          <p:cNvPicPr preferRelativeResize="0"/>
          <p:nvPr/>
        </p:nvPicPr>
        <p:blipFill rotWithShape="1">
          <a:blip r:embed="rId9">
            <a:alphaModFix/>
          </a:blip>
          <a:srcRect r="83004" b="50751"/>
          <a:stretch/>
        </p:blipFill>
        <p:spPr>
          <a:xfrm>
            <a:off x="6877350" y="1157412"/>
            <a:ext cx="2266646" cy="1847375"/>
          </a:xfrm>
          <a:prstGeom prst="rect">
            <a:avLst/>
          </a:prstGeom>
          <a:noFill/>
          <a:ln w="9525" cap="flat" cmpd="sng">
            <a:solidFill>
              <a:srgbClr val="D9D9D9"/>
            </a:solidFill>
            <a:prstDash val="solid"/>
            <a:round/>
            <a:headEnd type="none" w="sm" len="sm"/>
            <a:tailEnd type="none" w="sm" len="sm"/>
          </a:ln>
        </p:spPr>
      </p:pic>
      <p:pic>
        <p:nvPicPr>
          <p:cNvPr id="335" name="Google Shape;335;p37"/>
          <p:cNvPicPr preferRelativeResize="0"/>
          <p:nvPr/>
        </p:nvPicPr>
        <p:blipFill>
          <a:blip r:embed="rId10">
            <a:alphaModFix/>
          </a:blip>
          <a:stretch>
            <a:fillRect/>
          </a:stretch>
        </p:blipFill>
        <p:spPr>
          <a:xfrm>
            <a:off x="6590993" y="3150043"/>
            <a:ext cx="2515000" cy="1993450"/>
          </a:xfrm>
          <a:prstGeom prst="rect">
            <a:avLst/>
          </a:prstGeom>
          <a:noFill/>
          <a:ln w="9525" cap="flat" cmpd="sng">
            <a:solidFill>
              <a:srgbClr val="D9D9D9"/>
            </a:solidFill>
            <a:prstDash val="solid"/>
            <a:round/>
            <a:headEnd type="none" w="sm" len="sm"/>
            <a:tailEnd type="none" w="sm" len="sm"/>
          </a:ln>
        </p:spPr>
      </p:pic>
      <p:pic>
        <p:nvPicPr>
          <p:cNvPr id="336" name="Google Shape;336;p37"/>
          <p:cNvPicPr preferRelativeResize="0"/>
          <p:nvPr/>
        </p:nvPicPr>
        <p:blipFill>
          <a:blip r:embed="rId11">
            <a:alphaModFix/>
          </a:blip>
          <a:stretch>
            <a:fillRect/>
          </a:stretch>
        </p:blipFill>
        <p:spPr>
          <a:xfrm>
            <a:off x="2033988" y="2008450"/>
            <a:ext cx="2031595" cy="1544350"/>
          </a:xfrm>
          <a:prstGeom prst="rect">
            <a:avLst/>
          </a:prstGeom>
          <a:noFill/>
          <a:ln w="9525" cap="flat" cmpd="sng">
            <a:solidFill>
              <a:srgbClr val="D9D9D9"/>
            </a:solidFill>
            <a:prstDash val="solid"/>
            <a:round/>
            <a:headEnd type="none" w="sm" len="sm"/>
            <a:tailEnd type="none" w="sm" len="sm"/>
          </a:ln>
        </p:spPr>
      </p:pic>
      <p:sp>
        <p:nvSpPr>
          <p:cNvPr id="337" name="Google Shape;337;p37"/>
          <p:cNvSpPr txBox="1"/>
          <p:nvPr/>
        </p:nvSpPr>
        <p:spPr>
          <a:xfrm>
            <a:off x="472550" y="637100"/>
            <a:ext cx="91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Ongevallen</a:t>
            </a:r>
            <a:endParaRPr sz="1000" b="1">
              <a:solidFill>
                <a:srgbClr val="FF0000"/>
              </a:solidFill>
              <a:latin typeface="Proxima Nova"/>
              <a:ea typeface="Proxima Nova"/>
              <a:cs typeface="Proxima Nova"/>
              <a:sym typeface="Proxima Nova"/>
            </a:endParaRPr>
          </a:p>
        </p:txBody>
      </p:sp>
      <p:sp>
        <p:nvSpPr>
          <p:cNvPr id="338" name="Google Shape;338;p37"/>
          <p:cNvSpPr txBox="1"/>
          <p:nvPr/>
        </p:nvSpPr>
        <p:spPr>
          <a:xfrm>
            <a:off x="5057925" y="1780450"/>
            <a:ext cx="91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Functie</a:t>
            </a:r>
            <a:endParaRPr sz="1000" b="1">
              <a:solidFill>
                <a:srgbClr val="FF0000"/>
              </a:solidFill>
              <a:latin typeface="Proxima Nova"/>
              <a:ea typeface="Proxima Nova"/>
              <a:cs typeface="Proxima Nova"/>
              <a:sym typeface="Proxima Nova"/>
            </a:endParaRPr>
          </a:p>
        </p:txBody>
      </p:sp>
      <p:sp>
        <p:nvSpPr>
          <p:cNvPr id="339" name="Google Shape;339;p37"/>
          <p:cNvSpPr txBox="1"/>
          <p:nvPr/>
        </p:nvSpPr>
        <p:spPr>
          <a:xfrm>
            <a:off x="6455375" y="3057375"/>
            <a:ext cx="183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Omgevingskenmerken</a:t>
            </a:r>
            <a:endParaRPr sz="1000" b="1">
              <a:solidFill>
                <a:srgbClr val="FF0000"/>
              </a:solidFill>
              <a:latin typeface="Proxima Nova"/>
              <a:ea typeface="Proxima Nova"/>
              <a:cs typeface="Proxima Nova"/>
              <a:sym typeface="Proxima Nova"/>
            </a:endParaRPr>
          </a:p>
        </p:txBody>
      </p:sp>
      <p:sp>
        <p:nvSpPr>
          <p:cNvPr id="340" name="Google Shape;340;p37"/>
          <p:cNvSpPr txBox="1"/>
          <p:nvPr/>
        </p:nvSpPr>
        <p:spPr>
          <a:xfrm>
            <a:off x="7834075" y="818700"/>
            <a:ext cx="91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Kwaliteit</a:t>
            </a:r>
            <a:endParaRPr sz="1000" b="1">
              <a:solidFill>
                <a:srgbClr val="FF0000"/>
              </a:solidFill>
              <a:latin typeface="Proxima Nova"/>
              <a:ea typeface="Proxima Nova"/>
              <a:cs typeface="Proxima Nova"/>
              <a:sym typeface="Proxima Nova"/>
            </a:endParaRPr>
          </a:p>
        </p:txBody>
      </p:sp>
      <p:sp>
        <p:nvSpPr>
          <p:cNvPr id="341" name="Google Shape;341;p37"/>
          <p:cNvSpPr txBox="1"/>
          <p:nvPr/>
        </p:nvSpPr>
        <p:spPr>
          <a:xfrm>
            <a:off x="2982000" y="1669750"/>
            <a:ext cx="1242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Tracking data</a:t>
            </a:r>
            <a:endParaRPr sz="1000" b="1">
              <a:solidFill>
                <a:srgbClr val="FF0000"/>
              </a:solidFill>
              <a:latin typeface="Proxima Nova"/>
              <a:ea typeface="Proxima Nova"/>
              <a:cs typeface="Proxima Nova"/>
              <a:sym typeface="Proxima Nova"/>
            </a:endParaRPr>
          </a:p>
        </p:txBody>
      </p:sp>
      <p:sp>
        <p:nvSpPr>
          <p:cNvPr id="342" name="Google Shape;342;p37"/>
          <p:cNvSpPr txBox="1"/>
          <p:nvPr/>
        </p:nvSpPr>
        <p:spPr>
          <a:xfrm>
            <a:off x="4678925" y="3212750"/>
            <a:ext cx="1416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Fietsinfrastructuur</a:t>
            </a:r>
            <a:endParaRPr sz="1000" b="1">
              <a:solidFill>
                <a:srgbClr val="FF0000"/>
              </a:solidFill>
              <a:latin typeface="Proxima Nova"/>
              <a:ea typeface="Proxima Nova"/>
              <a:cs typeface="Proxima Nova"/>
              <a:sym typeface="Proxima Nova"/>
            </a:endParaRPr>
          </a:p>
        </p:txBody>
      </p:sp>
      <p:sp>
        <p:nvSpPr>
          <p:cNvPr id="343" name="Google Shape;343;p37"/>
          <p:cNvSpPr txBox="1"/>
          <p:nvPr/>
        </p:nvSpPr>
        <p:spPr>
          <a:xfrm>
            <a:off x="282500" y="3681800"/>
            <a:ext cx="1416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F0000"/>
                </a:solidFill>
                <a:latin typeface="Proxima Nova"/>
                <a:ea typeface="Proxima Nova"/>
                <a:cs typeface="Proxima Nova"/>
                <a:sym typeface="Proxima Nova"/>
              </a:rPr>
              <a:t>Delen van data</a:t>
            </a:r>
            <a:endParaRPr sz="1000" b="1">
              <a:solidFill>
                <a:srgbClr val="FF0000"/>
              </a:solidFill>
              <a:latin typeface="Proxima Nova"/>
              <a:ea typeface="Proxima Nova"/>
              <a:cs typeface="Proxima Nova"/>
              <a:sym typeface="Proxima Nova"/>
            </a:endParaRPr>
          </a:p>
        </p:txBody>
      </p:sp>
      <p:sp>
        <p:nvSpPr>
          <p:cNvPr id="344" name="Google Shape;344;p37"/>
          <p:cNvSpPr txBox="1"/>
          <p:nvPr/>
        </p:nvSpPr>
        <p:spPr>
          <a:xfrm>
            <a:off x="3608325" y="4695825"/>
            <a:ext cx="1449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Connectie andere mobiliteit</a:t>
            </a:r>
            <a:endParaRPr sz="1000" b="1">
              <a:solidFill>
                <a:srgbClr val="FF0000"/>
              </a:solidFill>
              <a:latin typeface="Proxima Nova"/>
              <a:ea typeface="Proxima Nova"/>
              <a:cs typeface="Proxima Nova"/>
              <a:sym typeface="Proxima Nova"/>
            </a:endParaRPr>
          </a:p>
        </p:txBody>
      </p:sp>
      <p:sp>
        <p:nvSpPr>
          <p:cNvPr id="345" name="Google Shape;345;p37"/>
          <p:cNvSpPr txBox="1"/>
          <p:nvPr/>
        </p:nvSpPr>
        <p:spPr>
          <a:xfrm>
            <a:off x="165000" y="2053850"/>
            <a:ext cx="1242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solidFill>
                  <a:srgbClr val="FF0000"/>
                </a:solidFill>
                <a:latin typeface="Proxima Nova"/>
                <a:ea typeface="Proxima Nova"/>
                <a:cs typeface="Proxima Nova"/>
                <a:sym typeface="Proxima Nova"/>
              </a:rPr>
              <a:t>Onderhoud</a:t>
            </a:r>
            <a:endParaRPr sz="1000" b="1">
              <a:solidFill>
                <a:srgbClr val="FF000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8"/>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b="1"/>
              <a:t>Samenvatting input belangrijkste concepten</a:t>
            </a:r>
            <a:endParaRPr sz="1000"/>
          </a:p>
        </p:txBody>
      </p:sp>
      <p:sp>
        <p:nvSpPr>
          <p:cNvPr id="351" name="Google Shape;351;p38"/>
          <p:cNvSpPr txBox="1"/>
          <p:nvPr/>
        </p:nvSpPr>
        <p:spPr>
          <a:xfrm>
            <a:off x="6119175" y="3333650"/>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Kwaliteit</a:t>
            </a:r>
            <a:endParaRPr sz="1100" b="1">
              <a:latin typeface="Proxima Nova"/>
              <a:ea typeface="Proxima Nova"/>
              <a:cs typeface="Proxima Nova"/>
              <a:sym typeface="Proxima Nova"/>
            </a:endParaRPr>
          </a:p>
        </p:txBody>
      </p:sp>
      <p:sp>
        <p:nvSpPr>
          <p:cNvPr id="352" name="Google Shape;352;p38"/>
          <p:cNvSpPr txBox="1"/>
          <p:nvPr/>
        </p:nvSpPr>
        <p:spPr>
          <a:xfrm>
            <a:off x="3123700" y="868050"/>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Fietsinfrastructuur</a:t>
            </a:r>
            <a:endParaRPr sz="1100" b="1">
              <a:latin typeface="Proxima Nova"/>
              <a:ea typeface="Proxima Nova"/>
              <a:cs typeface="Proxima Nova"/>
              <a:sym typeface="Proxima Nova"/>
            </a:endParaRPr>
          </a:p>
        </p:txBody>
      </p:sp>
      <p:sp>
        <p:nvSpPr>
          <p:cNvPr id="353" name="Google Shape;353;p38"/>
          <p:cNvSpPr txBox="1"/>
          <p:nvPr/>
        </p:nvSpPr>
        <p:spPr>
          <a:xfrm>
            <a:off x="6220625" y="604425"/>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Tracking</a:t>
            </a:r>
            <a:endParaRPr sz="1100" b="1">
              <a:latin typeface="Proxima Nova"/>
              <a:ea typeface="Proxima Nova"/>
              <a:cs typeface="Proxima Nova"/>
              <a:sym typeface="Proxima Nova"/>
            </a:endParaRPr>
          </a:p>
        </p:txBody>
      </p:sp>
      <p:sp>
        <p:nvSpPr>
          <p:cNvPr id="354" name="Google Shape;354;p38"/>
          <p:cNvSpPr txBox="1"/>
          <p:nvPr/>
        </p:nvSpPr>
        <p:spPr>
          <a:xfrm>
            <a:off x="3144375" y="3793900"/>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Fietsteldata</a:t>
            </a:r>
            <a:endParaRPr sz="1100" b="1">
              <a:latin typeface="Proxima Nova"/>
              <a:ea typeface="Proxima Nova"/>
              <a:cs typeface="Proxima Nova"/>
              <a:sym typeface="Proxima Nova"/>
            </a:endParaRPr>
          </a:p>
        </p:txBody>
      </p:sp>
      <p:sp>
        <p:nvSpPr>
          <p:cNvPr id="355" name="Google Shape;355;p38"/>
          <p:cNvSpPr txBox="1"/>
          <p:nvPr/>
        </p:nvSpPr>
        <p:spPr>
          <a:xfrm>
            <a:off x="6119175" y="3654900"/>
            <a:ext cx="2247300" cy="13698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Luchtkwaliteit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Geluid</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Trilcomfort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Kwaliteit van infrastructuur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Feedback gebruiker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Knelpunten gemotoriseerd verkeer</a:t>
            </a:r>
            <a:endParaRPr sz="1100">
              <a:latin typeface="Proxima Nova"/>
              <a:ea typeface="Proxima Nova"/>
              <a:cs typeface="Proxima Nova"/>
              <a:sym typeface="Proxima Nova"/>
            </a:endParaRPr>
          </a:p>
        </p:txBody>
      </p:sp>
      <p:sp>
        <p:nvSpPr>
          <p:cNvPr id="356" name="Google Shape;356;p38"/>
          <p:cNvSpPr txBox="1"/>
          <p:nvPr/>
        </p:nvSpPr>
        <p:spPr>
          <a:xfrm>
            <a:off x="3144375" y="4147900"/>
            <a:ext cx="2209800" cy="6927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SzPts val="1100"/>
              <a:buFont typeface="Proxima Nova"/>
              <a:buChar char="●"/>
            </a:pPr>
            <a:r>
              <a:rPr lang="en-GB" sz="1100">
                <a:latin typeface="Proxima Nova"/>
                <a:ea typeface="Proxima Nova"/>
                <a:cs typeface="Proxima Nova"/>
                <a:sym typeface="Proxima Nova"/>
              </a:rPr>
              <a:t>Intensiteit autoverkeer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Intensiteit fietsverkeer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Wachttijden VRI</a:t>
            </a:r>
            <a:endParaRPr sz="1100">
              <a:latin typeface="Proxima Nova"/>
              <a:ea typeface="Proxima Nova"/>
              <a:cs typeface="Proxima Nova"/>
              <a:sym typeface="Proxima Nova"/>
            </a:endParaRPr>
          </a:p>
        </p:txBody>
      </p:sp>
      <p:sp>
        <p:nvSpPr>
          <p:cNvPr id="357" name="Google Shape;357;p38"/>
          <p:cNvSpPr txBox="1"/>
          <p:nvPr/>
        </p:nvSpPr>
        <p:spPr>
          <a:xfrm>
            <a:off x="3080450" y="1202425"/>
            <a:ext cx="2247300" cy="25551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Fietspaden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Stallingen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Breedte fietspad</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Hellingen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Markeringen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Verlichting</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Sluizen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Bruggen </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Tunnels</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Type wegverharding</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Obstakels (paaltjes, etc.)</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Afstand tot gemotoriseerd verkeer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Kruisingen</a:t>
            </a:r>
            <a:endParaRPr sz="1100">
              <a:latin typeface="Proxima Nova"/>
              <a:ea typeface="Proxima Nova"/>
              <a:cs typeface="Proxima Nova"/>
              <a:sym typeface="Proxima Nova"/>
            </a:endParaRPr>
          </a:p>
        </p:txBody>
      </p:sp>
      <p:sp>
        <p:nvSpPr>
          <p:cNvPr id="358" name="Google Shape;358;p38"/>
          <p:cNvSpPr txBox="1"/>
          <p:nvPr/>
        </p:nvSpPr>
        <p:spPr>
          <a:xfrm>
            <a:off x="468550" y="1278550"/>
            <a:ext cx="2247300" cy="13698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Wegbeheerder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Ouderdom</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Winterdienst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Info over obstakels (putten, scheuren, etc.)</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Status werken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Omleiding </a:t>
            </a:r>
            <a:endParaRPr sz="1100">
              <a:latin typeface="Proxima Nova"/>
              <a:ea typeface="Proxima Nova"/>
              <a:cs typeface="Proxima Nova"/>
              <a:sym typeface="Proxima Nova"/>
            </a:endParaRPr>
          </a:p>
        </p:txBody>
      </p:sp>
      <p:sp>
        <p:nvSpPr>
          <p:cNvPr id="359" name="Google Shape;359;p38"/>
          <p:cNvSpPr txBox="1"/>
          <p:nvPr/>
        </p:nvSpPr>
        <p:spPr>
          <a:xfrm>
            <a:off x="412425" y="947650"/>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Onderhoud</a:t>
            </a:r>
            <a:endParaRPr sz="1100" b="1">
              <a:latin typeface="Proxima Nova"/>
              <a:ea typeface="Proxima Nova"/>
              <a:cs typeface="Proxima Nova"/>
              <a:sym typeface="Proxima Nova"/>
            </a:endParaRPr>
          </a:p>
        </p:txBody>
      </p:sp>
      <p:sp>
        <p:nvSpPr>
          <p:cNvPr id="360" name="Google Shape;360;p38"/>
          <p:cNvSpPr txBox="1"/>
          <p:nvPr/>
        </p:nvSpPr>
        <p:spPr>
          <a:xfrm>
            <a:off x="6164500" y="928425"/>
            <a:ext cx="2247300" cy="1031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Routes (delen, duur trajecten)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Heatmaps</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Functie (woon/werk, vrije tijd)</a:t>
            </a:r>
            <a:endParaRPr sz="1100">
              <a:latin typeface="Proxima Nova"/>
              <a:ea typeface="Proxima Nova"/>
              <a:cs typeface="Proxima Nova"/>
              <a:sym typeface="Proxima Nova"/>
            </a:endParaRPr>
          </a:p>
        </p:txBody>
      </p:sp>
      <p:sp>
        <p:nvSpPr>
          <p:cNvPr id="361" name="Google Shape;361;p38"/>
          <p:cNvSpPr txBox="1"/>
          <p:nvPr/>
        </p:nvSpPr>
        <p:spPr>
          <a:xfrm>
            <a:off x="6164500" y="2258800"/>
            <a:ext cx="2247300" cy="10314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Ernst</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Oorzaak</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Tijd</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Betrokken personen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Type verkeersbord</a:t>
            </a:r>
            <a:endParaRPr sz="1100">
              <a:latin typeface="Proxima Nova"/>
              <a:ea typeface="Proxima Nova"/>
              <a:cs typeface="Proxima Nova"/>
              <a:sym typeface="Proxima Nova"/>
            </a:endParaRPr>
          </a:p>
        </p:txBody>
      </p:sp>
      <p:sp>
        <p:nvSpPr>
          <p:cNvPr id="362" name="Google Shape;362;p38"/>
          <p:cNvSpPr txBox="1"/>
          <p:nvPr/>
        </p:nvSpPr>
        <p:spPr>
          <a:xfrm>
            <a:off x="6164500" y="1944650"/>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Ongevallen</a:t>
            </a:r>
            <a:endParaRPr sz="1100" b="1">
              <a:latin typeface="Proxima Nova"/>
              <a:ea typeface="Proxima Nova"/>
              <a:cs typeface="Proxima Nova"/>
              <a:sym typeface="Proxima Nova"/>
            </a:endParaRPr>
          </a:p>
        </p:txBody>
      </p:sp>
      <p:sp>
        <p:nvSpPr>
          <p:cNvPr id="363" name="Google Shape;363;p38"/>
          <p:cNvSpPr txBox="1"/>
          <p:nvPr/>
        </p:nvSpPr>
        <p:spPr>
          <a:xfrm>
            <a:off x="449500" y="3289025"/>
            <a:ext cx="2247300" cy="1539300"/>
          </a:xfrm>
          <a:prstGeom prst="rect">
            <a:avLst/>
          </a:prstGeom>
          <a:solidFill>
            <a:srgbClr val="EFEFEF"/>
          </a:solidFill>
          <a:ln w="9525" cap="flat" cmpd="sng">
            <a:solidFill>
              <a:srgbClr val="B7B7B7"/>
            </a:solidFill>
            <a:prstDash val="solid"/>
            <a:round/>
            <a:headEnd type="none" w="sm" len="sm"/>
            <a:tailEnd type="none" w="sm" len="sm"/>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Verkeersborden en verkeerslichten</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binnen/buiten bebouwde kom</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Gebruikers van de weg</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Snelheid gemotoriseerd verkeer</a:t>
            </a:r>
            <a:endParaRPr sz="1100">
              <a:latin typeface="Proxima Nova"/>
              <a:ea typeface="Proxima Nova"/>
              <a:cs typeface="Proxima Nova"/>
              <a:sym typeface="Proxima Nova"/>
            </a:endParaRPr>
          </a:p>
          <a:p>
            <a:pPr marL="457200" lvl="0" indent="-298450" algn="l" rtl="0">
              <a:spcBef>
                <a:spcPts val="0"/>
              </a:spcBef>
              <a:spcAft>
                <a:spcPts val="0"/>
              </a:spcAft>
              <a:buSzPts val="1100"/>
              <a:buFont typeface="Proxima Nova"/>
              <a:buChar char="●"/>
            </a:pPr>
            <a:r>
              <a:rPr lang="en-GB" sz="1100">
                <a:latin typeface="Proxima Nova"/>
                <a:ea typeface="Proxima Nova"/>
                <a:cs typeface="Proxima Nova"/>
                <a:sym typeface="Proxima Nova"/>
              </a:rPr>
              <a:t>Voorrang</a:t>
            </a:r>
            <a:endParaRPr sz="1100">
              <a:latin typeface="Proxima Nova"/>
              <a:ea typeface="Proxima Nova"/>
              <a:cs typeface="Proxima Nova"/>
              <a:sym typeface="Proxima Nova"/>
            </a:endParaRPr>
          </a:p>
        </p:txBody>
      </p:sp>
      <p:sp>
        <p:nvSpPr>
          <p:cNvPr id="364" name="Google Shape;364;p38"/>
          <p:cNvSpPr txBox="1"/>
          <p:nvPr/>
        </p:nvSpPr>
        <p:spPr>
          <a:xfrm>
            <a:off x="449500" y="2974875"/>
            <a:ext cx="18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Proxima Nova"/>
                <a:ea typeface="Proxima Nova"/>
                <a:cs typeface="Proxima Nova"/>
                <a:sym typeface="Proxima Nova"/>
              </a:rPr>
              <a:t>wegcode</a:t>
            </a:r>
            <a:endParaRPr sz="1100" b="1">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a:solidFill>
                  <a:srgbClr val="4C4C4C"/>
                </a:solidFill>
              </a:rPr>
              <a:t>UML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370" name="Google Shape;370;p3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en-GB" sz="1400">
                <a:solidFill>
                  <a:srgbClr val="4C4C4C"/>
                </a:solidFill>
              </a:rPr>
              <a:t>Voornaamste concepten</a:t>
            </a:r>
            <a:endParaRPr sz="1400">
              <a:solidFill>
                <a:srgbClr val="4C4C4C"/>
              </a:solidFill>
            </a:endParaRPr>
          </a:p>
        </p:txBody>
      </p:sp>
      <p:sp>
        <p:nvSpPr>
          <p:cNvPr id="371" name="Google Shape;371;p3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a:t>UML: Unified Modeling Language</a:t>
            </a:r>
            <a:endParaRPr sz="1000"/>
          </a:p>
        </p:txBody>
      </p:sp>
      <p:sp>
        <p:nvSpPr>
          <p:cNvPr id="377" name="Google Shape;377;p40"/>
          <p:cNvSpPr txBox="1"/>
          <p:nvPr/>
        </p:nvSpPr>
        <p:spPr>
          <a:xfrm>
            <a:off x="764600" y="1305200"/>
            <a:ext cx="6881100" cy="2946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GB" sz="1300" b="1"/>
              <a:t>BASISCONCEPTEN UML</a:t>
            </a:r>
            <a:endParaRPr sz="1100"/>
          </a:p>
          <a:p>
            <a:pPr marL="457200" lvl="0" indent="-298450" algn="just" rtl="0">
              <a:lnSpc>
                <a:spcPct val="115000"/>
              </a:lnSpc>
              <a:spcBef>
                <a:spcPts val="1200"/>
              </a:spcBef>
              <a:spcAft>
                <a:spcPts val="0"/>
              </a:spcAft>
              <a:buSzPts val="1100"/>
              <a:buChar char="●"/>
            </a:pPr>
            <a:r>
              <a:rPr lang="en-GB" sz="1100"/>
              <a:t>Eerste concepten zullen toegelicht worden op basis van de input uit de business werkgroep</a:t>
            </a:r>
            <a:endParaRPr sz="1100"/>
          </a:p>
          <a:p>
            <a:pPr marL="457200" lvl="0" indent="-298450" algn="just" rtl="0">
              <a:lnSpc>
                <a:spcPct val="115000"/>
              </a:lnSpc>
              <a:spcBef>
                <a:spcPts val="0"/>
              </a:spcBef>
              <a:spcAft>
                <a:spcPts val="0"/>
              </a:spcAft>
              <a:buSzPts val="1100"/>
              <a:buChar char="●"/>
            </a:pPr>
            <a:r>
              <a:rPr lang="en-GB" sz="1100"/>
              <a:t>Doorheen de verschillende thematische werkgroepen zullen we het model echter verder uitbouwen in </a:t>
            </a:r>
            <a:r>
              <a:rPr lang="en-GB" sz="1100" b="1"/>
              <a:t>UML</a:t>
            </a:r>
            <a:endParaRPr sz="1100" b="1"/>
          </a:p>
          <a:p>
            <a:pPr marL="457200" lvl="0" indent="-298450" algn="just" rtl="0">
              <a:lnSpc>
                <a:spcPct val="115000"/>
              </a:lnSpc>
              <a:spcBef>
                <a:spcPts val="0"/>
              </a:spcBef>
              <a:spcAft>
                <a:spcPts val="0"/>
              </a:spcAft>
              <a:buSzPts val="1100"/>
              <a:buChar char="●"/>
            </a:pPr>
            <a:r>
              <a:rPr lang="en-GB" sz="1100"/>
              <a:t>De volgende slides zullen kort de concepten toelichten op basis van een korte use case</a:t>
            </a:r>
            <a:endParaRPr sz="1100"/>
          </a:p>
          <a:p>
            <a:pPr marL="0" lvl="0" indent="0" algn="just" rtl="0">
              <a:lnSpc>
                <a:spcPct val="115000"/>
              </a:lnSpc>
              <a:spcBef>
                <a:spcPts val="1200"/>
              </a:spcBef>
              <a:spcAft>
                <a:spcPts val="0"/>
              </a:spcAft>
              <a:buNone/>
            </a:pPr>
            <a:endParaRPr sz="1100"/>
          </a:p>
          <a:p>
            <a:pPr marL="0" lvl="0" indent="0" algn="just" rtl="0">
              <a:lnSpc>
                <a:spcPct val="115000"/>
              </a:lnSpc>
              <a:spcBef>
                <a:spcPts val="1200"/>
              </a:spcBef>
              <a:spcAft>
                <a:spcPts val="0"/>
              </a:spcAft>
              <a:buNone/>
            </a:pPr>
            <a:r>
              <a:rPr lang="en-GB" sz="1300" b="1"/>
              <a:t>USE CASE</a:t>
            </a:r>
            <a:endParaRPr sz="1300" b="1"/>
          </a:p>
          <a:p>
            <a:pPr marL="457200" lvl="0" indent="-298450" algn="just" rtl="0">
              <a:lnSpc>
                <a:spcPct val="115000"/>
              </a:lnSpc>
              <a:spcBef>
                <a:spcPts val="1200"/>
              </a:spcBef>
              <a:spcAft>
                <a:spcPts val="0"/>
              </a:spcAft>
              <a:buSzPts val="1100"/>
              <a:buChar char="●"/>
            </a:pPr>
            <a:r>
              <a:rPr lang="en-GB" sz="1100"/>
              <a:t>Use case voor het uitleggen van de voornaamste UML concepten</a:t>
            </a:r>
            <a:endParaRPr sz="1100"/>
          </a:p>
          <a:p>
            <a:pPr marL="914400" lvl="1" indent="-298450" algn="just" rtl="0">
              <a:lnSpc>
                <a:spcPct val="115000"/>
              </a:lnSpc>
              <a:spcBef>
                <a:spcPts val="0"/>
              </a:spcBef>
              <a:spcAft>
                <a:spcPts val="0"/>
              </a:spcAft>
              <a:buSzPts val="1100"/>
              <a:buChar char="○"/>
            </a:pPr>
            <a:r>
              <a:rPr lang="en-GB" sz="1100" b="1"/>
              <a:t>Adoptie van een dier uit het asiel door een persoon</a:t>
            </a:r>
            <a:endParaRPr sz="1100" b="1"/>
          </a:p>
          <a:p>
            <a:pPr marL="0" lvl="0" indent="0" algn="just" rtl="0">
              <a:lnSpc>
                <a:spcPct val="115000"/>
              </a:lnSpc>
              <a:spcBef>
                <a:spcPts val="1200"/>
              </a:spcBef>
              <a:spcAft>
                <a:spcPts val="1200"/>
              </a:spcAft>
              <a:buNone/>
            </a:pP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1"/>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en-GB" sz="2800">
                <a:latin typeface="Arial"/>
                <a:ea typeface="Arial"/>
                <a:cs typeface="Arial"/>
                <a:sym typeface="Arial"/>
              </a:rPr>
              <a:t>Concepten of klassen</a:t>
            </a:r>
            <a:endParaRPr sz="2800">
              <a:latin typeface="Arial"/>
              <a:ea typeface="Arial"/>
              <a:cs typeface="Arial"/>
              <a:sym typeface="Arial"/>
            </a:endParaRPr>
          </a:p>
        </p:txBody>
      </p:sp>
      <p:grpSp>
        <p:nvGrpSpPr>
          <p:cNvPr id="383" name="Google Shape;383;p41"/>
          <p:cNvGrpSpPr/>
          <p:nvPr/>
        </p:nvGrpSpPr>
        <p:grpSpPr>
          <a:xfrm>
            <a:off x="1500425" y="1244963"/>
            <a:ext cx="1863000" cy="866401"/>
            <a:chOff x="1500425" y="1244963"/>
            <a:chExt cx="1863000" cy="866401"/>
          </a:xfrm>
        </p:grpSpPr>
        <p:sp>
          <p:nvSpPr>
            <p:cNvPr id="384" name="Google Shape;384;p4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5" name="Google Shape;385;p4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Persoon</a:t>
              </a:r>
              <a:endParaRPr sz="800">
                <a:solidFill>
                  <a:srgbClr val="FFFFFF"/>
                </a:solidFill>
              </a:endParaRPr>
            </a:p>
          </p:txBody>
        </p:sp>
      </p:grpSp>
      <p:grpSp>
        <p:nvGrpSpPr>
          <p:cNvPr id="386" name="Google Shape;386;p41"/>
          <p:cNvGrpSpPr/>
          <p:nvPr/>
        </p:nvGrpSpPr>
        <p:grpSpPr>
          <a:xfrm>
            <a:off x="5573675" y="1206013"/>
            <a:ext cx="1863000" cy="866401"/>
            <a:chOff x="1500425" y="1244963"/>
            <a:chExt cx="1863000" cy="866401"/>
          </a:xfrm>
        </p:grpSpPr>
        <p:sp>
          <p:nvSpPr>
            <p:cNvPr id="387" name="Google Shape;387;p4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88" name="Google Shape;388;p4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Adres</a:t>
              </a:r>
              <a:endParaRPr sz="800">
                <a:solidFill>
                  <a:srgbClr val="FFFFFF"/>
                </a:solidFill>
              </a:endParaRPr>
            </a:p>
          </p:txBody>
        </p:sp>
      </p:grpSp>
      <p:grpSp>
        <p:nvGrpSpPr>
          <p:cNvPr id="389" name="Google Shape;389;p41"/>
          <p:cNvGrpSpPr/>
          <p:nvPr/>
        </p:nvGrpSpPr>
        <p:grpSpPr>
          <a:xfrm>
            <a:off x="1500425" y="3519088"/>
            <a:ext cx="1863000" cy="866401"/>
            <a:chOff x="1500425" y="1244963"/>
            <a:chExt cx="1863000" cy="866401"/>
          </a:xfrm>
        </p:grpSpPr>
        <p:sp>
          <p:nvSpPr>
            <p:cNvPr id="390" name="Google Shape;390;p4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1" name="Google Shape;391;p4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Dier</a:t>
              </a:r>
              <a:endParaRPr sz="800">
                <a:solidFill>
                  <a:srgbClr val="FFFFFF"/>
                </a:solidFill>
              </a:endParaRPr>
            </a:p>
          </p:txBody>
        </p:sp>
      </p:grpSp>
      <p:grpSp>
        <p:nvGrpSpPr>
          <p:cNvPr id="392" name="Google Shape;392;p41"/>
          <p:cNvGrpSpPr/>
          <p:nvPr/>
        </p:nvGrpSpPr>
        <p:grpSpPr>
          <a:xfrm>
            <a:off x="5552475" y="3519088"/>
            <a:ext cx="1863000" cy="866401"/>
            <a:chOff x="1500425" y="1244963"/>
            <a:chExt cx="1863000" cy="866401"/>
          </a:xfrm>
        </p:grpSpPr>
        <p:sp>
          <p:nvSpPr>
            <p:cNvPr id="393" name="Google Shape;393;p4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394" name="Google Shape;394;p4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Asiel</a:t>
              </a:r>
              <a:endParaRPr sz="800">
                <a:solidFill>
                  <a:srgbClr val="FFFFFF"/>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2"/>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en-GB" sz="2800">
                <a:latin typeface="Arial"/>
                <a:ea typeface="Arial"/>
                <a:cs typeface="Arial"/>
                <a:sym typeface="Arial"/>
              </a:rPr>
              <a:t>Relaties</a:t>
            </a:r>
            <a:endParaRPr sz="2800">
              <a:latin typeface="Arial"/>
              <a:ea typeface="Arial"/>
              <a:cs typeface="Arial"/>
              <a:sym typeface="Arial"/>
            </a:endParaRPr>
          </a:p>
        </p:txBody>
      </p:sp>
      <p:cxnSp>
        <p:nvCxnSpPr>
          <p:cNvPr id="400" name="Google Shape;400;p42"/>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med" len="med"/>
          </a:ln>
        </p:spPr>
      </p:cxnSp>
      <p:sp>
        <p:nvSpPr>
          <p:cNvPr id="401" name="Google Shape;401;p42"/>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402" name="Google Shape;402;p42"/>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med" len="med"/>
          </a:ln>
        </p:spPr>
      </p:cxnSp>
      <p:sp>
        <p:nvSpPr>
          <p:cNvPr id="403" name="Google Shape;403;p42"/>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404" name="Google Shape;404;p42"/>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med" len="med"/>
          </a:ln>
        </p:spPr>
      </p:cxnSp>
      <p:sp>
        <p:nvSpPr>
          <p:cNvPr id="405" name="Google Shape;405;p42"/>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endParaRPr sz="1050" b="0" i="0" u="none" strike="noStrike" cap="none">
              <a:solidFill>
                <a:schemeClr val="dk1"/>
              </a:solidFill>
              <a:latin typeface="Calibri"/>
              <a:ea typeface="Calibri"/>
              <a:cs typeface="Calibri"/>
              <a:sym typeface="Calibri"/>
            </a:endParaRPr>
          </a:p>
        </p:txBody>
      </p:sp>
      <p:sp>
        <p:nvSpPr>
          <p:cNvPr id="406" name="Google Shape;406;p42"/>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407" name="Google Shape;407;p42"/>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408" name="Google Shape;408;p42"/>
          <p:cNvCxnSpPr/>
          <p:nvPr/>
        </p:nvCxnSpPr>
        <p:spPr>
          <a:xfrm rot="10800000">
            <a:off x="6456542" y="2230845"/>
            <a:ext cx="0" cy="1129500"/>
          </a:xfrm>
          <a:prstGeom prst="straightConnector1">
            <a:avLst/>
          </a:prstGeom>
          <a:noFill/>
          <a:ln w="9525" cap="flat" cmpd="sng">
            <a:solidFill>
              <a:schemeClr val="accent2"/>
            </a:solidFill>
            <a:prstDash val="solid"/>
            <a:miter lim="800000"/>
            <a:headEnd type="none" w="sm" len="sm"/>
            <a:tailEnd type="none" w="med" len="med"/>
          </a:ln>
        </p:spPr>
      </p:cxnSp>
      <p:cxnSp>
        <p:nvCxnSpPr>
          <p:cNvPr id="409" name="Google Shape;409;p42"/>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med" len="med"/>
          </a:ln>
        </p:spPr>
      </p:cxnSp>
      <p:sp>
        <p:nvSpPr>
          <p:cNvPr id="410" name="Google Shape;410;p42"/>
          <p:cNvSpPr txBox="1"/>
          <p:nvPr/>
        </p:nvSpPr>
        <p:spPr>
          <a:xfrm rot="1879967">
            <a:off x="3815354" y="2690295"/>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is contacpersoon bij</a:t>
            </a:r>
            <a:endParaRPr sz="1350" b="0" i="0" u="none" strike="noStrike" cap="none">
              <a:solidFill>
                <a:schemeClr val="dk1"/>
              </a:solidFill>
              <a:latin typeface="Calibri"/>
              <a:ea typeface="Calibri"/>
              <a:cs typeface="Calibri"/>
              <a:sym typeface="Calibri"/>
            </a:endParaRPr>
          </a:p>
        </p:txBody>
      </p:sp>
      <p:grpSp>
        <p:nvGrpSpPr>
          <p:cNvPr id="411" name="Google Shape;411;p42"/>
          <p:cNvGrpSpPr/>
          <p:nvPr/>
        </p:nvGrpSpPr>
        <p:grpSpPr>
          <a:xfrm>
            <a:off x="1500425" y="1244963"/>
            <a:ext cx="1863000" cy="866401"/>
            <a:chOff x="1500425" y="1244963"/>
            <a:chExt cx="1863000" cy="866401"/>
          </a:xfrm>
        </p:grpSpPr>
        <p:sp>
          <p:nvSpPr>
            <p:cNvPr id="412" name="Google Shape;412;p4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3" name="Google Shape;413;p4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Persoon</a:t>
              </a:r>
              <a:endParaRPr sz="800">
                <a:solidFill>
                  <a:srgbClr val="FFFFFF"/>
                </a:solidFill>
              </a:endParaRPr>
            </a:p>
          </p:txBody>
        </p:sp>
      </p:grpSp>
      <p:grpSp>
        <p:nvGrpSpPr>
          <p:cNvPr id="414" name="Google Shape;414;p42"/>
          <p:cNvGrpSpPr/>
          <p:nvPr/>
        </p:nvGrpSpPr>
        <p:grpSpPr>
          <a:xfrm>
            <a:off x="5573675" y="1206013"/>
            <a:ext cx="1863000" cy="866401"/>
            <a:chOff x="1500425" y="1244963"/>
            <a:chExt cx="1863000" cy="866401"/>
          </a:xfrm>
        </p:grpSpPr>
        <p:sp>
          <p:nvSpPr>
            <p:cNvPr id="415" name="Google Shape;415;p4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6" name="Google Shape;416;p4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Adres</a:t>
              </a:r>
              <a:endParaRPr sz="800">
                <a:solidFill>
                  <a:srgbClr val="FFFFFF"/>
                </a:solidFill>
              </a:endParaRPr>
            </a:p>
          </p:txBody>
        </p:sp>
      </p:grpSp>
      <p:grpSp>
        <p:nvGrpSpPr>
          <p:cNvPr id="417" name="Google Shape;417;p42"/>
          <p:cNvGrpSpPr/>
          <p:nvPr/>
        </p:nvGrpSpPr>
        <p:grpSpPr>
          <a:xfrm>
            <a:off x="1500425" y="3519088"/>
            <a:ext cx="1863000" cy="866401"/>
            <a:chOff x="1500425" y="1244963"/>
            <a:chExt cx="1863000" cy="866401"/>
          </a:xfrm>
        </p:grpSpPr>
        <p:sp>
          <p:nvSpPr>
            <p:cNvPr id="418" name="Google Shape;418;p4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19" name="Google Shape;419;p4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Dier</a:t>
              </a:r>
              <a:endParaRPr sz="800">
                <a:solidFill>
                  <a:srgbClr val="FFFFFF"/>
                </a:solidFill>
              </a:endParaRPr>
            </a:p>
          </p:txBody>
        </p:sp>
      </p:grpSp>
      <p:grpSp>
        <p:nvGrpSpPr>
          <p:cNvPr id="420" name="Google Shape;420;p42"/>
          <p:cNvGrpSpPr/>
          <p:nvPr/>
        </p:nvGrpSpPr>
        <p:grpSpPr>
          <a:xfrm>
            <a:off x="5552475" y="3519088"/>
            <a:ext cx="1863000" cy="866401"/>
            <a:chOff x="1500425" y="1244963"/>
            <a:chExt cx="1863000" cy="866401"/>
          </a:xfrm>
        </p:grpSpPr>
        <p:sp>
          <p:nvSpPr>
            <p:cNvPr id="421" name="Google Shape;421;p4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22" name="Google Shape;422;p4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Asiel</a:t>
              </a:r>
              <a:endParaRPr sz="800">
                <a:solidFill>
                  <a:srgbClr val="FFFFF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3"/>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en-GB" sz="2800">
                <a:latin typeface="Arial"/>
                <a:ea typeface="Arial"/>
                <a:cs typeface="Arial"/>
                <a:sym typeface="Arial"/>
              </a:rPr>
              <a:t>Attribuëring</a:t>
            </a:r>
            <a:endParaRPr sz="2800">
              <a:latin typeface="Arial"/>
              <a:ea typeface="Arial"/>
              <a:cs typeface="Arial"/>
              <a:sym typeface="Arial"/>
            </a:endParaRPr>
          </a:p>
        </p:txBody>
      </p:sp>
      <p:sp>
        <p:nvSpPr>
          <p:cNvPr id="428" name="Google Shape;428;p43"/>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sp>
        <p:nvSpPr>
          <p:cNvPr id="429" name="Google Shape;429;p43"/>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sp>
        <p:nvSpPr>
          <p:cNvPr id="430" name="Google Shape;430;p43"/>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endParaRPr sz="1050" b="0" i="0" u="none" strike="noStrike" cap="none">
              <a:solidFill>
                <a:schemeClr val="dk1"/>
              </a:solidFill>
              <a:latin typeface="Calibri"/>
              <a:ea typeface="Calibri"/>
              <a:cs typeface="Calibri"/>
              <a:sym typeface="Calibri"/>
            </a:endParaRPr>
          </a:p>
        </p:txBody>
      </p:sp>
      <p:sp>
        <p:nvSpPr>
          <p:cNvPr id="431" name="Google Shape;431;p43"/>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432" name="Google Shape;432;p43"/>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433" name="Google Shape;433;p43"/>
          <p:cNvSpPr txBox="1"/>
          <p:nvPr/>
        </p:nvSpPr>
        <p:spPr>
          <a:xfrm rot="1879967">
            <a:off x="3815354" y="2690295"/>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None/>
            </a:pPr>
            <a:r>
              <a:rPr lang="en-GB" sz="1050" b="0" i="0" u="none" strike="noStrike" cap="none">
                <a:solidFill>
                  <a:schemeClr val="dk1"/>
                </a:solidFill>
                <a:latin typeface="Calibri"/>
                <a:ea typeface="Calibri"/>
                <a:cs typeface="Calibri"/>
                <a:sym typeface="Calibri"/>
              </a:rPr>
              <a:t>is contacpersoon bij</a:t>
            </a:r>
            <a:endParaRPr sz="1350" b="0" i="0" u="none" strike="noStrike" cap="none">
              <a:solidFill>
                <a:schemeClr val="dk1"/>
              </a:solidFill>
              <a:latin typeface="Calibri"/>
              <a:ea typeface="Calibri"/>
              <a:cs typeface="Calibri"/>
              <a:sym typeface="Calibri"/>
            </a:endParaRPr>
          </a:p>
        </p:txBody>
      </p:sp>
      <p:grpSp>
        <p:nvGrpSpPr>
          <p:cNvPr id="434" name="Google Shape;434;p43"/>
          <p:cNvGrpSpPr/>
          <p:nvPr/>
        </p:nvGrpSpPr>
        <p:grpSpPr>
          <a:xfrm>
            <a:off x="1500425" y="1244963"/>
            <a:ext cx="1863000" cy="866401"/>
            <a:chOff x="1500425" y="1244963"/>
            <a:chExt cx="1863000" cy="866401"/>
          </a:xfrm>
        </p:grpSpPr>
        <p:sp>
          <p:nvSpPr>
            <p:cNvPr id="435" name="Google Shape;435;p4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6" name="Google Shape;436;p4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Persoon</a:t>
              </a:r>
              <a:endParaRPr sz="800">
                <a:solidFill>
                  <a:srgbClr val="FFFFFF"/>
                </a:solidFill>
              </a:endParaRPr>
            </a:p>
          </p:txBody>
        </p:sp>
      </p:grpSp>
      <p:grpSp>
        <p:nvGrpSpPr>
          <p:cNvPr id="437" name="Google Shape;437;p43"/>
          <p:cNvGrpSpPr/>
          <p:nvPr/>
        </p:nvGrpSpPr>
        <p:grpSpPr>
          <a:xfrm>
            <a:off x="5573675" y="1206012"/>
            <a:ext cx="1863000" cy="1145712"/>
            <a:chOff x="1500425" y="1244963"/>
            <a:chExt cx="1863000" cy="1145712"/>
          </a:xfrm>
        </p:grpSpPr>
        <p:sp>
          <p:nvSpPr>
            <p:cNvPr id="438" name="Google Shape;438;p43"/>
            <p:cNvSpPr/>
            <p:nvPr/>
          </p:nvSpPr>
          <p:spPr>
            <a:xfrm>
              <a:off x="1500425" y="1559374"/>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39" name="Google Shape;439;p4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Adres</a:t>
              </a:r>
              <a:endParaRPr sz="800">
                <a:solidFill>
                  <a:srgbClr val="FFFFFF"/>
                </a:solidFill>
              </a:endParaRPr>
            </a:p>
          </p:txBody>
        </p:sp>
      </p:grpSp>
      <p:grpSp>
        <p:nvGrpSpPr>
          <p:cNvPr id="440" name="Google Shape;440;p43"/>
          <p:cNvGrpSpPr/>
          <p:nvPr/>
        </p:nvGrpSpPr>
        <p:grpSpPr>
          <a:xfrm>
            <a:off x="1500425" y="3519088"/>
            <a:ext cx="1863000" cy="1145718"/>
            <a:chOff x="1500425" y="1244963"/>
            <a:chExt cx="1863000" cy="1145718"/>
          </a:xfrm>
        </p:grpSpPr>
        <p:sp>
          <p:nvSpPr>
            <p:cNvPr id="441" name="Google Shape;441;p43"/>
            <p:cNvSpPr/>
            <p:nvPr/>
          </p:nvSpPr>
          <p:spPr>
            <a:xfrm>
              <a:off x="1500425" y="1559381"/>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2" name="Google Shape;442;p4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Dier</a:t>
              </a:r>
              <a:endParaRPr sz="800">
                <a:solidFill>
                  <a:srgbClr val="FFFFFF"/>
                </a:solidFill>
              </a:endParaRPr>
            </a:p>
          </p:txBody>
        </p:sp>
      </p:grpSp>
      <p:grpSp>
        <p:nvGrpSpPr>
          <p:cNvPr id="443" name="Google Shape;443;p43"/>
          <p:cNvGrpSpPr/>
          <p:nvPr/>
        </p:nvGrpSpPr>
        <p:grpSpPr>
          <a:xfrm>
            <a:off x="5552475" y="3519088"/>
            <a:ext cx="1863000" cy="866401"/>
            <a:chOff x="1500425" y="1244963"/>
            <a:chExt cx="1863000" cy="866401"/>
          </a:xfrm>
        </p:grpSpPr>
        <p:sp>
          <p:nvSpPr>
            <p:cNvPr id="444" name="Google Shape;444;p4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445" name="Google Shape;445;p4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Asiel</a:t>
              </a:r>
              <a:endParaRPr sz="800">
                <a:solidFill>
                  <a:srgbClr val="FFFFFF"/>
                </a:solidFill>
              </a:endParaRPr>
            </a:p>
          </p:txBody>
        </p:sp>
      </p:grpSp>
      <p:sp>
        <p:nvSpPr>
          <p:cNvPr id="446" name="Google Shape;446;p43"/>
          <p:cNvSpPr txBox="1"/>
          <p:nvPr/>
        </p:nvSpPr>
        <p:spPr>
          <a:xfrm>
            <a:off x="1500425" y="1518050"/>
            <a:ext cx="1863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identificatie</a:t>
            </a:r>
            <a:endParaRPr sz="700"/>
          </a:p>
          <a:p>
            <a:pPr marL="0" lvl="0" indent="0" algn="ctr" rtl="0">
              <a:spcBef>
                <a:spcPts val="0"/>
              </a:spcBef>
              <a:spcAft>
                <a:spcPts val="0"/>
              </a:spcAft>
              <a:buNone/>
            </a:pPr>
            <a:r>
              <a:rPr lang="en-GB" sz="700"/>
              <a:t>voornaam</a:t>
            </a:r>
            <a:endParaRPr sz="700"/>
          </a:p>
          <a:p>
            <a:pPr marL="0" lvl="0" indent="0" algn="ctr" rtl="0">
              <a:spcBef>
                <a:spcPts val="0"/>
              </a:spcBef>
              <a:spcAft>
                <a:spcPts val="0"/>
              </a:spcAft>
              <a:buNone/>
            </a:pPr>
            <a:r>
              <a:rPr lang="en-GB" sz="700"/>
              <a:t>naam</a:t>
            </a:r>
            <a:endParaRPr sz="700"/>
          </a:p>
          <a:p>
            <a:pPr marL="0" lvl="0" indent="0" algn="ctr" rtl="0">
              <a:spcBef>
                <a:spcPts val="0"/>
              </a:spcBef>
              <a:spcAft>
                <a:spcPts val="0"/>
              </a:spcAft>
              <a:buNone/>
            </a:pPr>
            <a:r>
              <a:rPr lang="en-GB" sz="700"/>
              <a:t>contactinformatie</a:t>
            </a:r>
            <a:endParaRPr sz="1000"/>
          </a:p>
        </p:txBody>
      </p:sp>
      <p:sp>
        <p:nvSpPr>
          <p:cNvPr id="447" name="Google Shape;447;p43"/>
          <p:cNvSpPr txBox="1"/>
          <p:nvPr/>
        </p:nvSpPr>
        <p:spPr>
          <a:xfrm>
            <a:off x="5525050" y="3784150"/>
            <a:ext cx="1863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identificatie </a:t>
            </a:r>
            <a:endParaRPr sz="700"/>
          </a:p>
          <a:p>
            <a:pPr marL="0" lvl="0" indent="0" algn="ctr" rtl="0">
              <a:spcBef>
                <a:spcPts val="0"/>
              </a:spcBef>
              <a:spcAft>
                <a:spcPts val="0"/>
              </a:spcAft>
              <a:buNone/>
            </a:pPr>
            <a:r>
              <a:rPr lang="en-GB" sz="700"/>
              <a:t>naam</a:t>
            </a:r>
            <a:endParaRPr sz="700"/>
          </a:p>
          <a:p>
            <a:pPr marL="0" lvl="0" indent="0" algn="ctr" rtl="0">
              <a:spcBef>
                <a:spcPts val="0"/>
              </a:spcBef>
              <a:spcAft>
                <a:spcPts val="0"/>
              </a:spcAft>
              <a:buNone/>
            </a:pPr>
            <a:r>
              <a:rPr lang="en-GB" sz="700"/>
              <a:t>website</a:t>
            </a:r>
            <a:endParaRPr sz="700"/>
          </a:p>
          <a:p>
            <a:pPr marL="0" lvl="0" indent="0" algn="ctr" rtl="0">
              <a:spcBef>
                <a:spcPts val="0"/>
              </a:spcBef>
              <a:spcAft>
                <a:spcPts val="0"/>
              </a:spcAft>
              <a:buNone/>
            </a:pPr>
            <a:r>
              <a:rPr lang="en-GB" sz="700"/>
              <a:t>contactinformatie</a:t>
            </a:r>
            <a:endParaRPr sz="700"/>
          </a:p>
        </p:txBody>
      </p:sp>
      <p:sp>
        <p:nvSpPr>
          <p:cNvPr id="448" name="Google Shape;448;p43"/>
          <p:cNvSpPr txBox="1"/>
          <p:nvPr/>
        </p:nvSpPr>
        <p:spPr>
          <a:xfrm>
            <a:off x="1500025" y="3833500"/>
            <a:ext cx="1863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identificatie </a:t>
            </a:r>
            <a:endParaRPr sz="700"/>
          </a:p>
          <a:p>
            <a:pPr marL="0" lvl="0" indent="0" algn="ctr" rtl="0">
              <a:spcBef>
                <a:spcPts val="0"/>
              </a:spcBef>
              <a:spcAft>
                <a:spcPts val="0"/>
              </a:spcAft>
              <a:buNone/>
            </a:pPr>
            <a:r>
              <a:rPr lang="en-GB" sz="700"/>
              <a:t>naam</a:t>
            </a:r>
            <a:endParaRPr sz="700"/>
          </a:p>
          <a:p>
            <a:pPr marL="0" lvl="0" indent="0" algn="ctr" rtl="0">
              <a:spcBef>
                <a:spcPts val="0"/>
              </a:spcBef>
              <a:spcAft>
                <a:spcPts val="0"/>
              </a:spcAft>
              <a:buNone/>
            </a:pPr>
            <a:r>
              <a:rPr lang="en-GB" sz="700"/>
              <a:t>type</a:t>
            </a:r>
            <a:endParaRPr sz="700"/>
          </a:p>
          <a:p>
            <a:pPr marL="0" lvl="0" indent="0" algn="ctr" rtl="0">
              <a:spcBef>
                <a:spcPts val="0"/>
              </a:spcBef>
              <a:spcAft>
                <a:spcPts val="0"/>
              </a:spcAft>
              <a:buNone/>
            </a:pPr>
            <a:r>
              <a:rPr lang="en-GB" sz="700"/>
              <a:t>ras</a:t>
            </a:r>
            <a:endParaRPr sz="700"/>
          </a:p>
          <a:p>
            <a:pPr marL="0" lvl="0" indent="0" algn="ctr" rtl="0">
              <a:spcBef>
                <a:spcPts val="0"/>
              </a:spcBef>
              <a:spcAft>
                <a:spcPts val="0"/>
              </a:spcAft>
              <a:buNone/>
            </a:pPr>
            <a:r>
              <a:rPr lang="en-GB" sz="700"/>
              <a:t>geboortedatum</a:t>
            </a:r>
            <a:endParaRPr sz="700"/>
          </a:p>
          <a:p>
            <a:pPr marL="0" lvl="0" indent="0" algn="ctr" rtl="0">
              <a:spcBef>
                <a:spcPts val="0"/>
              </a:spcBef>
              <a:spcAft>
                <a:spcPts val="0"/>
              </a:spcAft>
              <a:buNone/>
            </a:pPr>
            <a:r>
              <a:rPr lang="en-GB" sz="700"/>
              <a:t>foto</a:t>
            </a:r>
            <a:endParaRPr sz="700"/>
          </a:p>
        </p:txBody>
      </p:sp>
      <p:sp>
        <p:nvSpPr>
          <p:cNvPr id="449" name="Google Shape;449;p43"/>
          <p:cNvSpPr txBox="1"/>
          <p:nvPr/>
        </p:nvSpPr>
        <p:spPr>
          <a:xfrm>
            <a:off x="5573675" y="1532688"/>
            <a:ext cx="1863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t>straat</a:t>
            </a:r>
            <a:endParaRPr sz="700"/>
          </a:p>
          <a:p>
            <a:pPr marL="0" lvl="0" indent="0" algn="ctr" rtl="0">
              <a:spcBef>
                <a:spcPts val="0"/>
              </a:spcBef>
              <a:spcAft>
                <a:spcPts val="0"/>
              </a:spcAft>
              <a:buNone/>
            </a:pPr>
            <a:r>
              <a:rPr lang="en-GB" sz="700"/>
              <a:t>huisnummer</a:t>
            </a:r>
            <a:endParaRPr sz="700"/>
          </a:p>
          <a:p>
            <a:pPr marL="0" lvl="0" indent="0" algn="ctr" rtl="0">
              <a:spcBef>
                <a:spcPts val="0"/>
              </a:spcBef>
              <a:spcAft>
                <a:spcPts val="0"/>
              </a:spcAft>
              <a:buNone/>
            </a:pPr>
            <a:r>
              <a:rPr lang="en-GB" sz="700"/>
              <a:t>busnummer</a:t>
            </a:r>
            <a:endParaRPr sz="700"/>
          </a:p>
          <a:p>
            <a:pPr marL="0" lvl="0" indent="0" algn="ctr" rtl="0">
              <a:spcBef>
                <a:spcPts val="0"/>
              </a:spcBef>
              <a:spcAft>
                <a:spcPts val="0"/>
              </a:spcAft>
              <a:buNone/>
            </a:pPr>
            <a:r>
              <a:rPr lang="en-GB" sz="700"/>
              <a:t>postcode</a:t>
            </a:r>
            <a:endParaRPr sz="700"/>
          </a:p>
          <a:p>
            <a:pPr marL="0" lvl="0" indent="0" algn="ctr" rtl="0">
              <a:spcBef>
                <a:spcPts val="0"/>
              </a:spcBef>
              <a:spcAft>
                <a:spcPts val="0"/>
              </a:spcAft>
              <a:buNone/>
            </a:pPr>
            <a:r>
              <a:rPr lang="en-GB" sz="700"/>
              <a:t>gemeente</a:t>
            </a:r>
            <a:endParaRPr sz="700"/>
          </a:p>
          <a:p>
            <a:pPr marL="0" lvl="0" indent="0" algn="ctr" rtl="0">
              <a:spcBef>
                <a:spcPts val="0"/>
              </a:spcBef>
              <a:spcAft>
                <a:spcPts val="0"/>
              </a:spcAft>
              <a:buNone/>
            </a:pPr>
            <a:r>
              <a:rPr lang="en-GB" sz="700"/>
              <a:t>land</a:t>
            </a:r>
            <a:endParaRPr sz="700"/>
          </a:p>
        </p:txBody>
      </p:sp>
      <p:cxnSp>
        <p:nvCxnSpPr>
          <p:cNvPr id="450" name="Google Shape;450;p43"/>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med" len="med"/>
          </a:ln>
        </p:spPr>
      </p:cxnSp>
      <p:cxnSp>
        <p:nvCxnSpPr>
          <p:cNvPr id="451" name="Google Shape;451;p43"/>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med" len="med"/>
          </a:ln>
        </p:spPr>
      </p:cxnSp>
      <p:cxnSp>
        <p:nvCxnSpPr>
          <p:cNvPr id="452" name="Google Shape;452;p43"/>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med" len="med"/>
          </a:ln>
        </p:spPr>
      </p:cxnSp>
      <p:cxnSp>
        <p:nvCxnSpPr>
          <p:cNvPr id="453" name="Google Shape;453;p43"/>
          <p:cNvCxnSpPr/>
          <p:nvPr/>
        </p:nvCxnSpPr>
        <p:spPr>
          <a:xfrm rot="10800000">
            <a:off x="6456542" y="2510820"/>
            <a:ext cx="0" cy="925800"/>
          </a:xfrm>
          <a:prstGeom prst="straightConnector1">
            <a:avLst/>
          </a:prstGeom>
          <a:noFill/>
          <a:ln w="9525" cap="flat" cmpd="sng">
            <a:solidFill>
              <a:schemeClr val="accent2"/>
            </a:solidFill>
            <a:prstDash val="solid"/>
            <a:miter lim="800000"/>
            <a:headEnd type="none" w="sm" len="sm"/>
            <a:tailEnd type="none" w="med" len="med"/>
          </a:ln>
        </p:spPr>
      </p:cxnSp>
      <p:cxnSp>
        <p:nvCxnSpPr>
          <p:cNvPr id="454" name="Google Shape;454;p43"/>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Doel van vandaag</a:t>
            </a:r>
            <a:endParaRPr sz="3200" b="1" i="0" u="none" strike="noStrike" cap="none">
              <a:solidFill>
                <a:srgbClr val="000000"/>
              </a:solidFill>
              <a:latin typeface="Arial"/>
              <a:ea typeface="Arial"/>
              <a:cs typeface="Arial"/>
              <a:sym typeface="Arial"/>
            </a:endParaRPr>
          </a:p>
        </p:txBody>
      </p:sp>
      <p:sp>
        <p:nvSpPr>
          <p:cNvPr id="164" name="Google Shape;164;p26"/>
          <p:cNvSpPr/>
          <p:nvPr/>
        </p:nvSpPr>
        <p:spPr>
          <a:xfrm>
            <a:off x="684100" y="116255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500" b="1">
                <a:solidFill>
                  <a:schemeClr val="dk1"/>
                </a:solidFill>
              </a:rPr>
              <a:t>Voorstelling sneuvelmodel aan de hand van use cases en een overzicht van de bestaande standaarden die van toepassing kunnen zijn.</a:t>
            </a:r>
            <a:endParaRPr sz="1500"/>
          </a:p>
        </p:txBody>
      </p:sp>
      <p:sp>
        <p:nvSpPr>
          <p:cNvPr id="165" name="Google Shape;165;p26"/>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b="1">
                <a:solidFill>
                  <a:srgbClr val="373636"/>
                </a:solidFill>
              </a:rPr>
              <a:t>Samenvatting van de business werkgroep</a:t>
            </a:r>
            <a:endParaRPr/>
          </a:p>
        </p:txBody>
      </p:sp>
      <p:sp>
        <p:nvSpPr>
          <p:cNvPr id="166" name="Google Shape;166;p26"/>
          <p:cNvSpPr/>
          <p:nvPr/>
        </p:nvSpPr>
        <p:spPr>
          <a:xfrm>
            <a:off x="327725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b="1">
                <a:solidFill>
                  <a:srgbClr val="373636"/>
                </a:solidFill>
              </a:rPr>
              <a:t>Voorstelling sneuvelmodel &amp; capteren van input adhv interactieve oefening</a:t>
            </a:r>
            <a:endParaRPr/>
          </a:p>
        </p:txBody>
      </p:sp>
      <p:grpSp>
        <p:nvGrpSpPr>
          <p:cNvPr id="167" name="Google Shape;167;p26"/>
          <p:cNvGrpSpPr/>
          <p:nvPr/>
        </p:nvGrpSpPr>
        <p:grpSpPr>
          <a:xfrm>
            <a:off x="1575100" y="2735905"/>
            <a:ext cx="457199" cy="451340"/>
            <a:chOff x="1684338" y="1958975"/>
            <a:chExt cx="123825" cy="122238"/>
          </a:xfrm>
        </p:grpSpPr>
        <p:sp>
          <p:nvSpPr>
            <p:cNvPr id="168" name="Google Shape;168;p26"/>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9" name="Google Shape;169;p26"/>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0" name="Google Shape;170;p26"/>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71" name="Google Shape;171;p26"/>
          <p:cNvGrpSpPr/>
          <p:nvPr/>
        </p:nvGrpSpPr>
        <p:grpSpPr>
          <a:xfrm>
            <a:off x="4328175" y="2732997"/>
            <a:ext cx="457150" cy="457157"/>
            <a:chOff x="4143375" y="39688"/>
            <a:chExt cx="1338263" cy="1339849"/>
          </a:xfrm>
        </p:grpSpPr>
        <p:sp>
          <p:nvSpPr>
            <p:cNvPr id="172" name="Google Shape;172;p26"/>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 name="Google Shape;173;p26"/>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 name="Google Shape;174;p26"/>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75" name="Google Shape;175;p26"/>
          <p:cNvSpPr/>
          <p:nvPr/>
        </p:nvSpPr>
        <p:spPr>
          <a:xfrm>
            <a:off x="611190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b="1">
                <a:solidFill>
                  <a:srgbClr val="373636"/>
                </a:solidFill>
              </a:rPr>
              <a:t>Presentatie en discussie over de verschillende bestaande standaarden</a:t>
            </a:r>
            <a:endParaRPr/>
          </a:p>
        </p:txBody>
      </p:sp>
      <p:sp>
        <p:nvSpPr>
          <p:cNvPr id="176" name="Google Shape;176;p26"/>
          <p:cNvSpPr/>
          <p:nvPr/>
        </p:nvSpPr>
        <p:spPr>
          <a:xfrm>
            <a:off x="7162800" y="27329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4"/>
          <p:cNvSpPr txBox="1">
            <a:spLocks noGrp="1"/>
          </p:cNvSpPr>
          <p:nvPr>
            <p:ph type="title" idx="4294967295"/>
          </p:nvPr>
        </p:nvSpPr>
        <p:spPr>
          <a:xfrm>
            <a:off x="628651" y="273845"/>
            <a:ext cx="78867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Arial"/>
                <a:ea typeface="Arial"/>
                <a:cs typeface="Arial"/>
                <a:sym typeface="Arial"/>
              </a:rPr>
              <a:t>Voorbeeld: OSLO Persoon</a:t>
            </a:r>
            <a:endParaRPr sz="2800">
              <a:latin typeface="Arial"/>
              <a:ea typeface="Arial"/>
              <a:cs typeface="Arial"/>
              <a:sym typeface="Arial"/>
            </a:endParaRPr>
          </a:p>
        </p:txBody>
      </p:sp>
      <p:pic>
        <p:nvPicPr>
          <p:cNvPr id="460" name="Google Shape;460;p44"/>
          <p:cNvPicPr preferRelativeResize="0"/>
          <p:nvPr/>
        </p:nvPicPr>
        <p:blipFill rotWithShape="1">
          <a:blip r:embed="rId3">
            <a:alphaModFix/>
          </a:blip>
          <a:srcRect l="954" t="1837" r="688" b="22226"/>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5"/>
          <p:cNvSpPr txBox="1">
            <a:spLocks noGrp="1"/>
          </p:cNvSpPr>
          <p:nvPr>
            <p:ph type="title" idx="4294967295"/>
          </p:nvPr>
        </p:nvSpPr>
        <p:spPr>
          <a:xfrm>
            <a:off x="628651" y="273845"/>
            <a:ext cx="78867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latin typeface="Arial"/>
                <a:ea typeface="Arial"/>
                <a:cs typeface="Arial"/>
                <a:sym typeface="Arial"/>
              </a:rPr>
              <a:t>Voorbeeld: OSLO Persoon</a:t>
            </a:r>
            <a:endParaRPr sz="2800">
              <a:latin typeface="Arial"/>
              <a:ea typeface="Arial"/>
              <a:cs typeface="Arial"/>
              <a:sym typeface="Arial"/>
            </a:endParaRPr>
          </a:p>
        </p:txBody>
      </p:sp>
      <p:pic>
        <p:nvPicPr>
          <p:cNvPr id="466" name="Google Shape;466;p45"/>
          <p:cNvPicPr preferRelativeResize="0"/>
          <p:nvPr/>
        </p:nvPicPr>
        <p:blipFill rotWithShape="1">
          <a:blip r:embed="rId3">
            <a:alphaModFix/>
          </a:blip>
          <a:srcRect b="22227"/>
          <a:stretch/>
        </p:blipFill>
        <p:spPr>
          <a:xfrm>
            <a:off x="7395700" y="304425"/>
            <a:ext cx="1543052" cy="979475"/>
          </a:xfrm>
          <a:prstGeom prst="rect">
            <a:avLst/>
          </a:prstGeom>
          <a:noFill/>
          <a:ln>
            <a:noFill/>
          </a:ln>
        </p:spPr>
      </p:pic>
      <p:pic>
        <p:nvPicPr>
          <p:cNvPr id="467" name="Google Shape;467;p45"/>
          <p:cNvPicPr preferRelativeResize="0"/>
          <p:nvPr/>
        </p:nvPicPr>
        <p:blipFill rotWithShape="1">
          <a:blip r:embed="rId3">
            <a:alphaModFix/>
          </a:blip>
          <a:srcRect l="1920" t="1651" r="49470" b="56645"/>
          <a:stretch/>
        </p:blipFill>
        <p:spPr>
          <a:xfrm>
            <a:off x="1419300" y="1058750"/>
            <a:ext cx="5311823" cy="3719451"/>
          </a:xfrm>
          <a:prstGeom prst="rect">
            <a:avLst/>
          </a:prstGeom>
          <a:noFill/>
          <a:ln w="9525" cap="flat" cmpd="sng">
            <a:solidFill>
              <a:srgbClr val="000000"/>
            </a:solidFill>
            <a:prstDash val="solid"/>
            <a:round/>
            <a:headEnd type="none" w="sm" len="sm"/>
            <a:tailEnd type="none" w="sm" len="sm"/>
          </a:ln>
        </p:spPr>
      </p:pic>
      <p:sp>
        <p:nvSpPr>
          <p:cNvPr id="468" name="Google Shape;468;p45"/>
          <p:cNvSpPr/>
          <p:nvPr/>
        </p:nvSpPr>
        <p:spPr>
          <a:xfrm>
            <a:off x="7395700" y="304425"/>
            <a:ext cx="753900" cy="5562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9" name="Google Shape;469;p45"/>
          <p:cNvPicPr preferRelativeResize="0"/>
          <p:nvPr/>
        </p:nvPicPr>
        <p:blipFill>
          <a:blip r:embed="rId4">
            <a:alphaModFix/>
          </a:blip>
          <a:stretch>
            <a:fillRect/>
          </a:stretch>
        </p:blipFill>
        <p:spPr>
          <a:xfrm>
            <a:off x="7605725" y="415600"/>
            <a:ext cx="333850" cy="33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6"/>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a:t>UML: Unified Modeling Language</a:t>
            </a:r>
            <a:endParaRPr sz="1000"/>
          </a:p>
        </p:txBody>
      </p:sp>
      <p:pic>
        <p:nvPicPr>
          <p:cNvPr id="475" name="Google Shape;475;p46"/>
          <p:cNvPicPr preferRelativeResize="0"/>
          <p:nvPr/>
        </p:nvPicPr>
        <p:blipFill>
          <a:blip r:embed="rId3">
            <a:alphaModFix/>
          </a:blip>
          <a:stretch>
            <a:fillRect/>
          </a:stretch>
        </p:blipFill>
        <p:spPr>
          <a:xfrm>
            <a:off x="903098" y="940700"/>
            <a:ext cx="7337802" cy="326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7"/>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a:t>UML: Unified Modeling Language</a:t>
            </a:r>
            <a:endParaRPr sz="1000"/>
          </a:p>
        </p:txBody>
      </p:sp>
      <p:pic>
        <p:nvPicPr>
          <p:cNvPr id="481" name="Google Shape;481;p47"/>
          <p:cNvPicPr preferRelativeResize="0"/>
          <p:nvPr/>
        </p:nvPicPr>
        <p:blipFill>
          <a:blip r:embed="rId3">
            <a:alphaModFix/>
          </a:blip>
          <a:stretch>
            <a:fillRect/>
          </a:stretch>
        </p:blipFill>
        <p:spPr>
          <a:xfrm>
            <a:off x="5896675" y="863050"/>
            <a:ext cx="3029728" cy="3826551"/>
          </a:xfrm>
          <a:prstGeom prst="rect">
            <a:avLst/>
          </a:prstGeom>
          <a:noFill/>
          <a:ln w="9525" cap="flat" cmpd="sng">
            <a:solidFill>
              <a:srgbClr val="000000"/>
            </a:solidFill>
            <a:prstDash val="solid"/>
            <a:round/>
            <a:headEnd type="none" w="sm" len="sm"/>
            <a:tailEnd type="none" w="sm" len="sm"/>
          </a:ln>
        </p:spPr>
      </p:pic>
      <p:pic>
        <p:nvPicPr>
          <p:cNvPr id="482" name="Google Shape;482;p47"/>
          <p:cNvPicPr preferRelativeResize="0"/>
          <p:nvPr/>
        </p:nvPicPr>
        <p:blipFill rotWithShape="1">
          <a:blip r:embed="rId4">
            <a:alphaModFix/>
          </a:blip>
          <a:srcRect l="1116" t="2066" r="911" b="22227"/>
          <a:stretch/>
        </p:blipFill>
        <p:spPr>
          <a:xfrm>
            <a:off x="578025" y="1282750"/>
            <a:ext cx="5117776" cy="3227624"/>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a:solidFill>
                  <a:srgbClr val="4C4C4C"/>
                </a:solidFill>
              </a:rPr>
              <a:t>Een eerste poging tot een datamodel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488" name="Google Shape;488;p4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en-GB" sz="1400">
                <a:solidFill>
                  <a:srgbClr val="4C4C4C"/>
                </a:solidFill>
              </a:rPr>
              <a:t>Feedback en brainstorming</a:t>
            </a:r>
            <a:endParaRPr sz="1400">
              <a:solidFill>
                <a:srgbClr val="4C4C4C"/>
              </a:solidFill>
            </a:endParaRPr>
          </a:p>
        </p:txBody>
      </p:sp>
      <p:sp>
        <p:nvSpPr>
          <p:cNvPr id="489" name="Google Shape;489;p4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9"/>
          <p:cNvPicPr preferRelativeResize="0"/>
          <p:nvPr/>
        </p:nvPicPr>
        <p:blipFill>
          <a:blip r:embed="rId3">
            <a:alphaModFix amt="10000"/>
          </a:blip>
          <a:stretch>
            <a:fillRect/>
          </a:stretch>
        </p:blipFill>
        <p:spPr>
          <a:xfrm>
            <a:off x="290225" y="0"/>
            <a:ext cx="8853776" cy="5143501"/>
          </a:xfrm>
          <a:prstGeom prst="rect">
            <a:avLst/>
          </a:prstGeom>
          <a:noFill/>
          <a:ln>
            <a:noFill/>
          </a:ln>
        </p:spPr>
      </p:pic>
      <p:sp>
        <p:nvSpPr>
          <p:cNvPr id="495" name="Google Shape;495;p49"/>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b="1"/>
              <a:t>Use case storyline: </a:t>
            </a:r>
            <a:r>
              <a:rPr lang="en-GB" sz="2800"/>
              <a:t>fietsinfrastructuur, kwaliteit en onderhoud </a:t>
            </a:r>
            <a:endParaRPr sz="1000"/>
          </a:p>
        </p:txBody>
      </p:sp>
      <p:sp>
        <p:nvSpPr>
          <p:cNvPr id="496" name="Google Shape;496;p49"/>
          <p:cNvSpPr txBox="1"/>
          <p:nvPr/>
        </p:nvSpPr>
        <p:spPr>
          <a:xfrm>
            <a:off x="764600" y="1305200"/>
            <a:ext cx="7760700" cy="9381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1200"/>
              </a:spcBef>
              <a:spcAft>
                <a:spcPts val="0"/>
              </a:spcAft>
              <a:buSzPts val="1100"/>
              <a:buChar char="●"/>
            </a:pPr>
            <a:r>
              <a:rPr lang="en-GB" sz="1100"/>
              <a:t>Als overheid wil ik een zicht hebben op mijn </a:t>
            </a:r>
            <a:r>
              <a:rPr lang="en-GB" sz="1100" b="1"/>
              <a:t>fietsinfrastructuur</a:t>
            </a:r>
            <a:endParaRPr sz="1100" b="1"/>
          </a:p>
          <a:p>
            <a:pPr marL="457200" lvl="0" indent="-298450" algn="just" rtl="0">
              <a:lnSpc>
                <a:spcPct val="115000"/>
              </a:lnSpc>
              <a:spcBef>
                <a:spcPts val="0"/>
              </a:spcBef>
              <a:spcAft>
                <a:spcPts val="0"/>
              </a:spcAft>
              <a:buSzPts val="1100"/>
              <a:buChar char="●"/>
            </a:pPr>
            <a:r>
              <a:rPr lang="en-GB" sz="1100"/>
              <a:t>Verder wil ik als overheid eveneens de </a:t>
            </a:r>
            <a:r>
              <a:rPr lang="en-GB" sz="1100" b="1"/>
              <a:t>kwaliteit </a:t>
            </a:r>
            <a:r>
              <a:rPr lang="en-GB" sz="1100"/>
              <a:t>en de gebreken van deze infrastructuur kunnen monitoren</a:t>
            </a:r>
            <a:endParaRPr sz="1100"/>
          </a:p>
          <a:p>
            <a:pPr marL="457200" lvl="0" indent="-298450" algn="just" rtl="0">
              <a:lnSpc>
                <a:spcPct val="115000"/>
              </a:lnSpc>
              <a:spcBef>
                <a:spcPts val="0"/>
              </a:spcBef>
              <a:spcAft>
                <a:spcPts val="0"/>
              </a:spcAft>
              <a:buSzPts val="1100"/>
              <a:buChar char="●"/>
            </a:pPr>
            <a:r>
              <a:rPr lang="en-GB" sz="1100"/>
              <a:t>Op basis hiervan wil ik dan ook het nodige </a:t>
            </a:r>
            <a:r>
              <a:rPr lang="en-GB" sz="1100" b="1"/>
              <a:t>onderhoud </a:t>
            </a:r>
            <a:r>
              <a:rPr lang="en-GB" sz="1100"/>
              <a:t>kunnen uitvoeren en verbeteringen doorvoeren aan de infrastructuur (zoals gevaarlijke punten of locaties met vele ongevallen)</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50"/>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grpSp>
        <p:nvGrpSpPr>
          <p:cNvPr id="502" name="Google Shape;502;p50"/>
          <p:cNvGrpSpPr/>
          <p:nvPr/>
        </p:nvGrpSpPr>
        <p:grpSpPr>
          <a:xfrm>
            <a:off x="1602050" y="2352488"/>
            <a:ext cx="1863000" cy="866401"/>
            <a:chOff x="1570025" y="2282013"/>
            <a:chExt cx="1863000" cy="866401"/>
          </a:xfrm>
        </p:grpSpPr>
        <p:sp>
          <p:nvSpPr>
            <p:cNvPr id="503" name="Google Shape;503;p50"/>
            <p:cNvSpPr/>
            <p:nvPr/>
          </p:nvSpPr>
          <p:spPr>
            <a:xfrm>
              <a:off x="15700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04" name="Google Shape;504;p50"/>
            <p:cNvSpPr/>
            <p:nvPr/>
          </p:nvSpPr>
          <p:spPr>
            <a:xfrm>
              <a:off x="15700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Fietsinfrastructuur</a:t>
              </a:r>
              <a:endParaRPr sz="800">
                <a:solidFill>
                  <a:srgbClr val="FFFFFF"/>
                </a:solidFill>
              </a:endParaRPr>
            </a:p>
          </p:txBody>
        </p:sp>
      </p:grpSp>
      <p:sp>
        <p:nvSpPr>
          <p:cNvPr id="505" name="Google Shape;505;p50"/>
          <p:cNvSpPr txBox="1"/>
          <p:nvPr/>
        </p:nvSpPr>
        <p:spPr>
          <a:xfrm>
            <a:off x="436950" y="190650"/>
            <a:ext cx="4456500" cy="173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b="1"/>
          </a:p>
          <a:p>
            <a:pPr marL="0" lvl="0" indent="0" algn="just" rtl="0">
              <a:lnSpc>
                <a:spcPct val="115000"/>
              </a:lnSpc>
              <a:spcBef>
                <a:spcPts val="1200"/>
              </a:spcBef>
              <a:spcAft>
                <a:spcPts val="0"/>
              </a:spcAft>
              <a:buNone/>
            </a:pPr>
            <a:r>
              <a:rPr lang="en-GB" sz="1100"/>
              <a:t>Als overheid wil ik een zicht hebben op mijn </a:t>
            </a:r>
            <a:r>
              <a:rPr lang="en-GB" sz="1100" b="1"/>
              <a:t>fietsinfrastructuur</a:t>
            </a:r>
            <a:endParaRPr sz="1100" b="1"/>
          </a:p>
          <a:p>
            <a:pPr marL="0" lvl="0" indent="0" algn="l" rtl="0">
              <a:spcBef>
                <a:spcPts val="1200"/>
              </a:spcBef>
              <a:spcAft>
                <a:spcPts val="0"/>
              </a:spcAft>
              <a:buNone/>
            </a:pPr>
            <a:endParaRPr sz="1100"/>
          </a:p>
          <a:p>
            <a:pPr marL="0" lvl="0" indent="0" algn="l" rtl="0">
              <a:spcBef>
                <a:spcPts val="0"/>
              </a:spcBef>
              <a:spcAft>
                <a:spcPts val="0"/>
              </a:spcAft>
              <a:buNone/>
            </a:pPr>
            <a:endParaRPr i="1"/>
          </a:p>
        </p:txBody>
      </p:sp>
      <p:sp>
        <p:nvSpPr>
          <p:cNvPr id="506" name="Google Shape;506;p50"/>
          <p:cNvSpPr/>
          <p:nvPr/>
        </p:nvSpPr>
        <p:spPr>
          <a:xfrm>
            <a:off x="5474050" y="1628000"/>
            <a:ext cx="3450600" cy="2897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sz="1200" b="1">
                <a:solidFill>
                  <a:schemeClr val="dk1"/>
                </a:solidFill>
              </a:rPr>
              <a:t>Hieronder kan de volledige infrastructuur begrepen worden: </a:t>
            </a:r>
            <a:endParaRPr sz="1200" b="1">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b="1">
                <a:solidFill>
                  <a:schemeClr val="dk1"/>
                </a:solidFill>
              </a:rPr>
              <a:t>Fietsstallingen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Markeringen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Fietsborden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Verlichting</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Rustplek</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Oversteekplaatsen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Kruispunten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Mobipunten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a:t>
            </a:r>
            <a:endParaRPr sz="1200" b="1">
              <a:solidFill>
                <a:schemeClr val="dk1"/>
              </a:solidFill>
            </a:endParaRPr>
          </a:p>
        </p:txBody>
      </p:sp>
      <p:grpSp>
        <p:nvGrpSpPr>
          <p:cNvPr id="507" name="Google Shape;507;p50"/>
          <p:cNvGrpSpPr/>
          <p:nvPr/>
        </p:nvGrpSpPr>
        <p:grpSpPr>
          <a:xfrm>
            <a:off x="6368982" y="594247"/>
            <a:ext cx="1365824" cy="690030"/>
            <a:chOff x="1259600" y="1433788"/>
            <a:chExt cx="6929600" cy="3500913"/>
          </a:xfrm>
        </p:grpSpPr>
        <p:grpSp>
          <p:nvGrpSpPr>
            <p:cNvPr id="508" name="Google Shape;508;p50"/>
            <p:cNvGrpSpPr/>
            <p:nvPr/>
          </p:nvGrpSpPr>
          <p:grpSpPr>
            <a:xfrm>
              <a:off x="1259600" y="4068288"/>
              <a:ext cx="1863000" cy="866401"/>
              <a:chOff x="3867200" y="3506913"/>
              <a:chExt cx="1863000" cy="866401"/>
            </a:xfrm>
          </p:grpSpPr>
          <p:sp>
            <p:nvSpPr>
              <p:cNvPr id="509" name="Google Shape;509;p50"/>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0" name="Google Shape;510;p50"/>
              <p:cNvSpPr/>
              <p:nvPr/>
            </p:nvSpPr>
            <p:spPr>
              <a:xfrm>
                <a:off x="3867200" y="35069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11" name="Google Shape;511;p50"/>
            <p:cNvGrpSpPr/>
            <p:nvPr/>
          </p:nvGrpSpPr>
          <p:grpSpPr>
            <a:xfrm>
              <a:off x="3792900" y="2724088"/>
              <a:ext cx="1863000" cy="866401"/>
              <a:chOff x="3867200" y="2138538"/>
              <a:chExt cx="1863000" cy="866401"/>
            </a:xfrm>
          </p:grpSpPr>
          <p:sp>
            <p:nvSpPr>
              <p:cNvPr id="512" name="Google Shape;512;p50"/>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3" name="Google Shape;513;p50"/>
              <p:cNvSpPr/>
              <p:nvPr/>
            </p:nvSpPr>
            <p:spPr>
              <a:xfrm>
                <a:off x="3867200"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14" name="Google Shape;514;p50"/>
            <p:cNvGrpSpPr/>
            <p:nvPr/>
          </p:nvGrpSpPr>
          <p:grpSpPr>
            <a:xfrm>
              <a:off x="3792900" y="4068288"/>
              <a:ext cx="1863000" cy="866401"/>
              <a:chOff x="6451050" y="3486313"/>
              <a:chExt cx="1863000" cy="866401"/>
            </a:xfrm>
          </p:grpSpPr>
          <p:sp>
            <p:nvSpPr>
              <p:cNvPr id="515" name="Google Shape;515;p50"/>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6" name="Google Shape;516;p50"/>
              <p:cNvSpPr/>
              <p:nvPr/>
            </p:nvSpPr>
            <p:spPr>
              <a:xfrm>
                <a:off x="6451050" y="34863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17" name="Google Shape;517;p50"/>
            <p:cNvGrpSpPr/>
            <p:nvPr/>
          </p:nvGrpSpPr>
          <p:grpSpPr>
            <a:xfrm>
              <a:off x="6326200" y="4068300"/>
              <a:ext cx="1863000" cy="866401"/>
              <a:chOff x="6389975" y="2129613"/>
              <a:chExt cx="1863000" cy="866401"/>
            </a:xfrm>
          </p:grpSpPr>
          <p:sp>
            <p:nvSpPr>
              <p:cNvPr id="518" name="Google Shape;518;p50"/>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19" name="Google Shape;519;p50"/>
              <p:cNvSpPr/>
              <p:nvPr/>
            </p:nvSpPr>
            <p:spPr>
              <a:xfrm>
                <a:off x="6389975" y="21296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20" name="Google Shape;520;p50"/>
            <p:cNvGrpSpPr/>
            <p:nvPr/>
          </p:nvGrpSpPr>
          <p:grpSpPr>
            <a:xfrm>
              <a:off x="1259600" y="1433788"/>
              <a:ext cx="1863000" cy="866401"/>
              <a:chOff x="1055975" y="976113"/>
              <a:chExt cx="1863000" cy="866401"/>
            </a:xfrm>
          </p:grpSpPr>
          <p:sp>
            <p:nvSpPr>
              <p:cNvPr id="521" name="Google Shape;521;p50"/>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2" name="Google Shape;522;p50"/>
              <p:cNvSpPr/>
              <p:nvPr/>
            </p:nvSpPr>
            <p:spPr>
              <a:xfrm>
                <a:off x="1055975" y="9761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23" name="Google Shape;523;p50"/>
            <p:cNvGrpSpPr/>
            <p:nvPr/>
          </p:nvGrpSpPr>
          <p:grpSpPr>
            <a:xfrm>
              <a:off x="6326200" y="1433788"/>
              <a:ext cx="1863000" cy="866401"/>
              <a:chOff x="1055975" y="2138538"/>
              <a:chExt cx="1863000" cy="866401"/>
            </a:xfrm>
          </p:grpSpPr>
          <p:sp>
            <p:nvSpPr>
              <p:cNvPr id="524" name="Google Shape;524;p50"/>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5" name="Google Shape;525;p50"/>
              <p:cNvSpPr/>
              <p:nvPr/>
            </p:nvSpPr>
            <p:spPr>
              <a:xfrm>
                <a:off x="1055975"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526" name="Google Shape;526;p50"/>
            <p:cNvGrpSpPr/>
            <p:nvPr/>
          </p:nvGrpSpPr>
          <p:grpSpPr>
            <a:xfrm>
              <a:off x="3792900" y="1433788"/>
              <a:ext cx="1863000" cy="866401"/>
              <a:chOff x="3867500" y="939263"/>
              <a:chExt cx="1863000" cy="866401"/>
            </a:xfrm>
          </p:grpSpPr>
          <p:sp>
            <p:nvSpPr>
              <p:cNvPr id="527" name="Google Shape;527;p50"/>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28" name="Google Shape;528;p50"/>
              <p:cNvSpPr/>
              <p:nvPr/>
            </p:nvSpPr>
            <p:spPr>
              <a:xfrm>
                <a:off x="3867500" y="939263"/>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529" name="Google Shape;529;p50"/>
            <p:cNvCxnSpPr>
              <a:stCxn id="527" idx="2"/>
              <a:endCxn id="513"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50"/>
            <p:cNvCxnSpPr>
              <a:stCxn id="521" idx="3"/>
              <a:endCxn id="527"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50"/>
            <p:cNvCxnSpPr>
              <a:stCxn id="524" idx="1"/>
              <a:endCxn id="527"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50"/>
            <p:cNvCxnSpPr>
              <a:stCxn id="521" idx="2"/>
              <a:endCxn id="512"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533" name="Google Shape;533;p50"/>
            <p:cNvCxnSpPr>
              <a:stCxn id="524" idx="2"/>
              <a:endCxn id="512"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534" name="Google Shape;534;p50"/>
            <p:cNvCxnSpPr>
              <a:stCxn id="512" idx="2"/>
              <a:endCxn id="510"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535" name="Google Shape;535;p50"/>
            <p:cNvCxnSpPr>
              <a:stCxn id="512" idx="2"/>
              <a:endCxn id="519"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sp>
        <p:nvSpPr>
          <p:cNvPr id="536" name="Google Shape;536;p50"/>
          <p:cNvSpPr txBox="1"/>
          <p:nvPr/>
        </p:nvSpPr>
        <p:spPr>
          <a:xfrm>
            <a:off x="630300" y="4348575"/>
            <a:ext cx="413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Proxima Nova"/>
                <a:ea typeface="Proxima Nova"/>
                <a:cs typeface="Proxima Nova"/>
                <a:sym typeface="Proxima Nova"/>
              </a:rPr>
              <a:t>&gt;</a:t>
            </a:r>
            <a:r>
              <a:rPr lang="en-GB">
                <a:latin typeface="Proxima Nova"/>
                <a:ea typeface="Proxima Nova"/>
                <a:cs typeface="Proxima Nova"/>
                <a:sym typeface="Proxima Nova"/>
              </a:rPr>
              <a:t> </a:t>
            </a:r>
            <a:r>
              <a:rPr lang="en-GB" b="1">
                <a:solidFill>
                  <a:srgbClr val="FF0000"/>
                </a:solidFill>
                <a:latin typeface="Proxima Nova"/>
                <a:ea typeface="Proxima Nova"/>
                <a:cs typeface="Proxima Nova"/>
                <a:sym typeface="Proxima Nova"/>
              </a:rPr>
              <a:t>Fysieke laag </a:t>
            </a:r>
            <a:endParaRPr b="1">
              <a:solidFill>
                <a:srgbClr val="FF0000"/>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51"/>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sp>
        <p:nvSpPr>
          <p:cNvPr id="542" name="Google Shape;542;p51"/>
          <p:cNvSpPr txBox="1"/>
          <p:nvPr/>
        </p:nvSpPr>
        <p:spPr>
          <a:xfrm>
            <a:off x="436950" y="190650"/>
            <a:ext cx="4456500" cy="192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b="1"/>
          </a:p>
          <a:p>
            <a:pPr marL="0" lvl="0" indent="0" algn="just" rtl="0">
              <a:lnSpc>
                <a:spcPct val="115000"/>
              </a:lnSpc>
              <a:spcBef>
                <a:spcPts val="1200"/>
              </a:spcBef>
              <a:spcAft>
                <a:spcPts val="0"/>
              </a:spcAft>
              <a:buNone/>
            </a:pPr>
            <a:r>
              <a:rPr lang="en-GB" sz="1100"/>
              <a:t>Deze fietsinfrastructuur is om zijn beurt verbonden aan het </a:t>
            </a:r>
            <a:r>
              <a:rPr lang="en-GB" sz="1100" b="1"/>
              <a:t>fietsnetwerk</a:t>
            </a:r>
            <a:endParaRPr sz="1100" b="1"/>
          </a:p>
          <a:p>
            <a:pPr marL="0" lvl="0" indent="0" algn="l" rtl="0">
              <a:spcBef>
                <a:spcPts val="1200"/>
              </a:spcBef>
              <a:spcAft>
                <a:spcPts val="0"/>
              </a:spcAft>
              <a:buNone/>
            </a:pPr>
            <a:endParaRPr sz="1100"/>
          </a:p>
          <a:p>
            <a:pPr marL="0" lvl="0" indent="0" algn="l" rtl="0">
              <a:spcBef>
                <a:spcPts val="0"/>
              </a:spcBef>
              <a:spcAft>
                <a:spcPts val="0"/>
              </a:spcAft>
              <a:buNone/>
            </a:pPr>
            <a:endParaRPr i="1"/>
          </a:p>
        </p:txBody>
      </p:sp>
      <p:sp>
        <p:nvSpPr>
          <p:cNvPr id="543" name="Google Shape;543;p51"/>
          <p:cNvSpPr/>
          <p:nvPr/>
        </p:nvSpPr>
        <p:spPr>
          <a:xfrm>
            <a:off x="5474050" y="1628000"/>
            <a:ext cx="3450600" cy="28974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sz="1200" b="1">
                <a:solidFill>
                  <a:schemeClr val="dk1"/>
                </a:solidFill>
              </a:rPr>
              <a:t>Hieronder kan het volledige netwerk begrepen worden: </a:t>
            </a:r>
            <a:endParaRPr sz="1200" b="1">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b="1">
                <a:solidFill>
                  <a:schemeClr val="dk1"/>
                </a:solidFill>
              </a:rPr>
              <a:t>Fietswegen - fietssegment</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Fietsknopen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a:t>
            </a:r>
            <a:endParaRPr sz="1200" b="1">
              <a:solidFill>
                <a:schemeClr val="dk1"/>
              </a:solidFill>
            </a:endParaRPr>
          </a:p>
          <a:p>
            <a:pPr marL="0" marR="0" lvl="0" indent="0" algn="l" rtl="0">
              <a:lnSpc>
                <a:spcPct val="115000"/>
              </a:lnSpc>
              <a:spcBef>
                <a:spcPts val="1000"/>
              </a:spcBef>
              <a:spcAft>
                <a:spcPts val="0"/>
              </a:spcAft>
              <a:buNone/>
            </a:pPr>
            <a:r>
              <a:rPr lang="en-GB" sz="1200">
                <a:solidFill>
                  <a:schemeClr val="dk1"/>
                </a:solidFill>
              </a:rPr>
              <a:t>1/ Loskoppeling van ‘fietsinfrastructuur’ omwille van separation of concerns: </a:t>
            </a:r>
            <a:r>
              <a:rPr lang="en-GB" sz="1200" u="sng">
                <a:solidFill>
                  <a:schemeClr val="dk1"/>
                </a:solidFill>
              </a:rPr>
              <a:t>Wijzigingen in de infrastructuur veranderen niet noodzakelijk de structuur vh netwerk</a:t>
            </a:r>
            <a:endParaRPr sz="1200" u="sng">
              <a:solidFill>
                <a:schemeClr val="dk1"/>
              </a:solidFill>
            </a:endParaRPr>
          </a:p>
          <a:p>
            <a:pPr marL="0" marR="0" lvl="0" indent="0" algn="l" rtl="0">
              <a:lnSpc>
                <a:spcPct val="115000"/>
              </a:lnSpc>
              <a:spcBef>
                <a:spcPts val="1000"/>
              </a:spcBef>
              <a:spcAft>
                <a:spcPts val="1000"/>
              </a:spcAft>
              <a:buNone/>
            </a:pPr>
            <a:r>
              <a:rPr lang="en-GB" sz="1200">
                <a:solidFill>
                  <a:schemeClr val="dk1"/>
                </a:solidFill>
              </a:rPr>
              <a:t>2/ Fietsnetwerk kan opgebouwd zijn uit de onderdelen van andere netwerken. Typisch bvb het wegennetwerk dat door meerdere vervoersvormen kan worden gebruikt. Maar denk ook bvb aan ferry’s, ....</a:t>
            </a:r>
            <a:endParaRPr sz="1200">
              <a:solidFill>
                <a:schemeClr val="dk1"/>
              </a:solidFill>
            </a:endParaRPr>
          </a:p>
        </p:txBody>
      </p:sp>
      <p:grpSp>
        <p:nvGrpSpPr>
          <p:cNvPr id="544" name="Google Shape;544;p51"/>
          <p:cNvGrpSpPr/>
          <p:nvPr/>
        </p:nvGrpSpPr>
        <p:grpSpPr>
          <a:xfrm>
            <a:off x="1602050" y="1819088"/>
            <a:ext cx="1863000" cy="866401"/>
            <a:chOff x="1570025" y="2282013"/>
            <a:chExt cx="1863000" cy="866401"/>
          </a:xfrm>
        </p:grpSpPr>
        <p:sp>
          <p:nvSpPr>
            <p:cNvPr id="545" name="Google Shape;545;p51"/>
            <p:cNvSpPr/>
            <p:nvPr/>
          </p:nvSpPr>
          <p:spPr>
            <a:xfrm>
              <a:off x="15700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6" name="Google Shape;546;p51"/>
            <p:cNvSpPr/>
            <p:nvPr/>
          </p:nvSpPr>
          <p:spPr>
            <a:xfrm>
              <a:off x="15700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Fietsinfrastructuur</a:t>
              </a:r>
              <a:endParaRPr sz="800">
                <a:solidFill>
                  <a:srgbClr val="FFFFFF"/>
                </a:solidFill>
              </a:endParaRPr>
            </a:p>
          </p:txBody>
        </p:sp>
      </p:grpSp>
      <p:sp>
        <p:nvSpPr>
          <p:cNvPr id="547" name="Google Shape;547;p51"/>
          <p:cNvSpPr/>
          <p:nvPr/>
        </p:nvSpPr>
        <p:spPr>
          <a:xfrm>
            <a:off x="1602050" y="3581288"/>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48" name="Google Shape;548;p51"/>
          <p:cNvSpPr/>
          <p:nvPr/>
        </p:nvSpPr>
        <p:spPr>
          <a:xfrm>
            <a:off x="1602050" y="3266888"/>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cxnSp>
        <p:nvCxnSpPr>
          <p:cNvPr id="549" name="Google Shape;549;p51"/>
          <p:cNvCxnSpPr>
            <a:stCxn id="548" idx="0"/>
          </p:cNvCxnSpPr>
          <p:nvPr/>
        </p:nvCxnSpPr>
        <p:spPr>
          <a:xfrm rot="10800000">
            <a:off x="2533550" y="2685488"/>
            <a:ext cx="0" cy="581400"/>
          </a:xfrm>
          <a:prstGeom prst="straightConnector1">
            <a:avLst/>
          </a:prstGeom>
          <a:noFill/>
          <a:ln w="9525" cap="flat" cmpd="sng">
            <a:solidFill>
              <a:srgbClr val="38761D"/>
            </a:solidFill>
            <a:prstDash val="dash"/>
            <a:round/>
            <a:headEnd type="none" w="med" len="med"/>
            <a:tailEnd type="none" w="med" len="med"/>
          </a:ln>
        </p:spPr>
      </p:cxnSp>
      <p:grpSp>
        <p:nvGrpSpPr>
          <p:cNvPr id="550" name="Google Shape;550;p51"/>
          <p:cNvGrpSpPr/>
          <p:nvPr/>
        </p:nvGrpSpPr>
        <p:grpSpPr>
          <a:xfrm>
            <a:off x="6368982" y="594247"/>
            <a:ext cx="1365824" cy="690030"/>
            <a:chOff x="1259600" y="1433788"/>
            <a:chExt cx="6929600" cy="3500913"/>
          </a:xfrm>
        </p:grpSpPr>
        <p:grpSp>
          <p:nvGrpSpPr>
            <p:cNvPr id="551" name="Google Shape;551;p51"/>
            <p:cNvGrpSpPr/>
            <p:nvPr/>
          </p:nvGrpSpPr>
          <p:grpSpPr>
            <a:xfrm>
              <a:off x="1259600" y="4068288"/>
              <a:ext cx="1863000" cy="866401"/>
              <a:chOff x="3867200" y="3506913"/>
              <a:chExt cx="1863000" cy="866401"/>
            </a:xfrm>
          </p:grpSpPr>
          <p:sp>
            <p:nvSpPr>
              <p:cNvPr id="552" name="Google Shape;552;p51"/>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3" name="Google Shape;553;p51"/>
              <p:cNvSpPr/>
              <p:nvPr/>
            </p:nvSpPr>
            <p:spPr>
              <a:xfrm>
                <a:off x="3867200" y="35069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54" name="Google Shape;554;p51"/>
            <p:cNvGrpSpPr/>
            <p:nvPr/>
          </p:nvGrpSpPr>
          <p:grpSpPr>
            <a:xfrm>
              <a:off x="3792900" y="2724088"/>
              <a:ext cx="1863000" cy="866401"/>
              <a:chOff x="3867200" y="2138538"/>
              <a:chExt cx="1863000" cy="866401"/>
            </a:xfrm>
          </p:grpSpPr>
          <p:sp>
            <p:nvSpPr>
              <p:cNvPr id="555" name="Google Shape;555;p51"/>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6" name="Google Shape;556;p51"/>
              <p:cNvSpPr/>
              <p:nvPr/>
            </p:nvSpPr>
            <p:spPr>
              <a:xfrm>
                <a:off x="3867200" y="2138538"/>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57" name="Google Shape;557;p51"/>
            <p:cNvGrpSpPr/>
            <p:nvPr/>
          </p:nvGrpSpPr>
          <p:grpSpPr>
            <a:xfrm>
              <a:off x="3792900" y="4068288"/>
              <a:ext cx="1863000" cy="866401"/>
              <a:chOff x="6451050" y="3486313"/>
              <a:chExt cx="1863000" cy="866401"/>
            </a:xfrm>
          </p:grpSpPr>
          <p:sp>
            <p:nvSpPr>
              <p:cNvPr id="558" name="Google Shape;558;p51"/>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59" name="Google Shape;559;p51"/>
              <p:cNvSpPr/>
              <p:nvPr/>
            </p:nvSpPr>
            <p:spPr>
              <a:xfrm>
                <a:off x="6451050" y="34863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60" name="Google Shape;560;p51"/>
            <p:cNvGrpSpPr/>
            <p:nvPr/>
          </p:nvGrpSpPr>
          <p:grpSpPr>
            <a:xfrm>
              <a:off x="6326200" y="4068300"/>
              <a:ext cx="1863000" cy="866401"/>
              <a:chOff x="6389975" y="2129613"/>
              <a:chExt cx="1863000" cy="866401"/>
            </a:xfrm>
          </p:grpSpPr>
          <p:sp>
            <p:nvSpPr>
              <p:cNvPr id="561" name="Google Shape;561;p51"/>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2" name="Google Shape;562;p51"/>
              <p:cNvSpPr/>
              <p:nvPr/>
            </p:nvSpPr>
            <p:spPr>
              <a:xfrm>
                <a:off x="6389975" y="21296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63" name="Google Shape;563;p51"/>
            <p:cNvGrpSpPr/>
            <p:nvPr/>
          </p:nvGrpSpPr>
          <p:grpSpPr>
            <a:xfrm>
              <a:off x="1259600" y="1433788"/>
              <a:ext cx="1863000" cy="866401"/>
              <a:chOff x="1055975" y="976113"/>
              <a:chExt cx="1863000" cy="866401"/>
            </a:xfrm>
          </p:grpSpPr>
          <p:sp>
            <p:nvSpPr>
              <p:cNvPr id="564" name="Google Shape;564;p51"/>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5" name="Google Shape;565;p51"/>
              <p:cNvSpPr/>
              <p:nvPr/>
            </p:nvSpPr>
            <p:spPr>
              <a:xfrm>
                <a:off x="1055975" y="9761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566" name="Google Shape;566;p51"/>
            <p:cNvGrpSpPr/>
            <p:nvPr/>
          </p:nvGrpSpPr>
          <p:grpSpPr>
            <a:xfrm>
              <a:off x="6326200" y="1433788"/>
              <a:ext cx="1863000" cy="866401"/>
              <a:chOff x="1055975" y="2138538"/>
              <a:chExt cx="1863000" cy="866401"/>
            </a:xfrm>
          </p:grpSpPr>
          <p:sp>
            <p:nvSpPr>
              <p:cNvPr id="567" name="Google Shape;567;p51"/>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68" name="Google Shape;568;p51"/>
              <p:cNvSpPr/>
              <p:nvPr/>
            </p:nvSpPr>
            <p:spPr>
              <a:xfrm>
                <a:off x="1055975"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569" name="Google Shape;569;p51"/>
            <p:cNvGrpSpPr/>
            <p:nvPr/>
          </p:nvGrpSpPr>
          <p:grpSpPr>
            <a:xfrm>
              <a:off x="3792900" y="1433788"/>
              <a:ext cx="1863000" cy="866401"/>
              <a:chOff x="3867500" y="939263"/>
              <a:chExt cx="1863000" cy="866401"/>
            </a:xfrm>
          </p:grpSpPr>
          <p:sp>
            <p:nvSpPr>
              <p:cNvPr id="570" name="Google Shape;570;p51"/>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71" name="Google Shape;571;p51"/>
              <p:cNvSpPr/>
              <p:nvPr/>
            </p:nvSpPr>
            <p:spPr>
              <a:xfrm>
                <a:off x="3867500" y="93926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572" name="Google Shape;572;p51"/>
            <p:cNvCxnSpPr>
              <a:stCxn id="570" idx="2"/>
              <a:endCxn id="556"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51"/>
            <p:cNvCxnSpPr>
              <a:stCxn id="564" idx="3"/>
              <a:endCxn id="570"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51"/>
            <p:cNvCxnSpPr>
              <a:stCxn id="567" idx="1"/>
              <a:endCxn id="570"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51"/>
            <p:cNvCxnSpPr>
              <a:stCxn id="564" idx="2"/>
              <a:endCxn id="555"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576" name="Google Shape;576;p51"/>
            <p:cNvCxnSpPr>
              <a:stCxn id="567" idx="2"/>
              <a:endCxn id="555"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577" name="Google Shape;577;p51"/>
            <p:cNvCxnSpPr>
              <a:stCxn id="555" idx="2"/>
              <a:endCxn id="553"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578" name="Google Shape;578;p51"/>
            <p:cNvCxnSpPr>
              <a:stCxn id="555" idx="2"/>
              <a:endCxn id="562"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sp>
        <p:nvSpPr>
          <p:cNvPr id="579" name="Google Shape;579;p51"/>
          <p:cNvSpPr txBox="1"/>
          <p:nvPr/>
        </p:nvSpPr>
        <p:spPr>
          <a:xfrm>
            <a:off x="630300" y="4348575"/>
            <a:ext cx="413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Proxima Nova"/>
                <a:ea typeface="Proxima Nova"/>
                <a:cs typeface="Proxima Nova"/>
                <a:sym typeface="Proxima Nova"/>
              </a:rPr>
              <a:t>&gt;</a:t>
            </a:r>
            <a:r>
              <a:rPr lang="en-GB">
                <a:latin typeface="Proxima Nova"/>
                <a:ea typeface="Proxima Nova"/>
                <a:cs typeface="Proxima Nova"/>
                <a:sym typeface="Proxima Nova"/>
              </a:rPr>
              <a:t> </a:t>
            </a:r>
            <a:r>
              <a:rPr lang="en-GB" b="1">
                <a:solidFill>
                  <a:srgbClr val="FF0000"/>
                </a:solidFill>
                <a:latin typeface="Proxima Nova"/>
                <a:ea typeface="Proxima Nova"/>
                <a:cs typeface="Proxima Nova"/>
                <a:sym typeface="Proxima Nova"/>
              </a:rPr>
              <a:t>Eerder het functioneel geheel van fietsknopen en segmenten waarover je kan fietsen</a:t>
            </a:r>
            <a:endParaRPr b="1">
              <a:solidFill>
                <a:srgbClr val="FF0000"/>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52"/>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grpSp>
        <p:nvGrpSpPr>
          <p:cNvPr id="585" name="Google Shape;585;p52"/>
          <p:cNvGrpSpPr/>
          <p:nvPr/>
        </p:nvGrpSpPr>
        <p:grpSpPr>
          <a:xfrm>
            <a:off x="351700" y="2138538"/>
            <a:ext cx="1863000" cy="866401"/>
            <a:chOff x="2958675" y="2138538"/>
            <a:chExt cx="1863000" cy="866401"/>
          </a:xfrm>
        </p:grpSpPr>
        <p:sp>
          <p:nvSpPr>
            <p:cNvPr id="586" name="Google Shape;586;p52"/>
            <p:cNvSpPr/>
            <p:nvPr/>
          </p:nvSpPr>
          <p:spPr>
            <a:xfrm>
              <a:off x="2958675" y="2452938"/>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87" name="Google Shape;587;p52"/>
            <p:cNvSpPr/>
            <p:nvPr/>
          </p:nvSpPr>
          <p:spPr>
            <a:xfrm>
              <a:off x="2958675" y="2138538"/>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Kwaliteit</a:t>
              </a:r>
              <a:endParaRPr sz="800">
                <a:solidFill>
                  <a:srgbClr val="FFFFFF"/>
                </a:solidFill>
              </a:endParaRPr>
            </a:p>
          </p:txBody>
        </p:sp>
      </p:grpSp>
      <p:sp>
        <p:nvSpPr>
          <p:cNvPr id="588" name="Google Shape;588;p52"/>
          <p:cNvSpPr txBox="1"/>
          <p:nvPr/>
        </p:nvSpPr>
        <p:spPr>
          <a:xfrm>
            <a:off x="436950" y="190650"/>
            <a:ext cx="4035900" cy="136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i="1"/>
          </a:p>
          <a:p>
            <a:pPr marL="0" lvl="0" indent="0" algn="just" rtl="0">
              <a:lnSpc>
                <a:spcPct val="115000"/>
              </a:lnSpc>
              <a:spcBef>
                <a:spcPts val="1200"/>
              </a:spcBef>
              <a:spcAft>
                <a:spcPts val="1200"/>
              </a:spcAft>
              <a:buNone/>
            </a:pPr>
            <a:r>
              <a:rPr lang="en-GB" sz="1100"/>
              <a:t>Verder wil ik als overheid eveneens de </a:t>
            </a:r>
            <a:r>
              <a:rPr lang="en-GB" sz="1100" b="1"/>
              <a:t>kwaliteit </a:t>
            </a:r>
            <a:r>
              <a:rPr lang="en-GB" sz="1100"/>
              <a:t>en de gebreken van deze infrastructuur kunnen monitoren</a:t>
            </a:r>
            <a:endParaRPr i="1"/>
          </a:p>
        </p:txBody>
      </p:sp>
      <p:sp>
        <p:nvSpPr>
          <p:cNvPr id="589" name="Google Shape;589;p52"/>
          <p:cNvSpPr/>
          <p:nvPr/>
        </p:nvSpPr>
        <p:spPr>
          <a:xfrm>
            <a:off x="5474050" y="1856600"/>
            <a:ext cx="3450600" cy="2968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sz="1200" b="1">
                <a:solidFill>
                  <a:schemeClr val="dk1"/>
                </a:solidFill>
              </a:rPr>
              <a:t>Hieronder verstaan we alle parameters die te maken hebben met de kwaliteit van de fietsweg:</a:t>
            </a:r>
            <a:endParaRPr sz="1200" b="1">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b="1">
                <a:solidFill>
                  <a:schemeClr val="dk1"/>
                </a:solidFill>
              </a:rPr>
              <a:t>Luchtkwaliteit</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Trilcomfort</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Geluid</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Kwaliteit van de infrastructuur</a:t>
            </a:r>
            <a:endParaRPr sz="1200" b="1">
              <a:solidFill>
                <a:schemeClr val="dk1"/>
              </a:solidFill>
            </a:endParaRPr>
          </a:p>
        </p:txBody>
      </p:sp>
      <p:grpSp>
        <p:nvGrpSpPr>
          <p:cNvPr id="590" name="Google Shape;590;p52"/>
          <p:cNvGrpSpPr/>
          <p:nvPr/>
        </p:nvGrpSpPr>
        <p:grpSpPr>
          <a:xfrm>
            <a:off x="2609850" y="2138538"/>
            <a:ext cx="1863000" cy="866401"/>
            <a:chOff x="1570025" y="2282013"/>
            <a:chExt cx="1863000" cy="866401"/>
          </a:xfrm>
        </p:grpSpPr>
        <p:sp>
          <p:nvSpPr>
            <p:cNvPr id="591" name="Google Shape;591;p52"/>
            <p:cNvSpPr/>
            <p:nvPr/>
          </p:nvSpPr>
          <p:spPr>
            <a:xfrm>
              <a:off x="15700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2" name="Google Shape;592;p52"/>
            <p:cNvSpPr/>
            <p:nvPr/>
          </p:nvSpPr>
          <p:spPr>
            <a:xfrm>
              <a:off x="15700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Fietsinfrastructuur</a:t>
              </a:r>
              <a:endParaRPr sz="800">
                <a:solidFill>
                  <a:srgbClr val="FFFFFF"/>
                </a:solidFill>
              </a:endParaRPr>
            </a:p>
          </p:txBody>
        </p:sp>
      </p:grpSp>
      <p:sp>
        <p:nvSpPr>
          <p:cNvPr id="593" name="Google Shape;593;p52"/>
          <p:cNvSpPr/>
          <p:nvPr/>
        </p:nvSpPr>
        <p:spPr>
          <a:xfrm>
            <a:off x="2609850" y="39007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594" name="Google Shape;594;p52"/>
          <p:cNvSpPr/>
          <p:nvPr/>
        </p:nvSpPr>
        <p:spPr>
          <a:xfrm>
            <a:off x="2609850" y="3586338"/>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cxnSp>
        <p:nvCxnSpPr>
          <p:cNvPr id="595" name="Google Shape;595;p52"/>
          <p:cNvCxnSpPr>
            <a:stCxn id="594" idx="0"/>
          </p:cNvCxnSpPr>
          <p:nvPr/>
        </p:nvCxnSpPr>
        <p:spPr>
          <a:xfrm rot="10800000">
            <a:off x="3541350" y="3004938"/>
            <a:ext cx="0" cy="581400"/>
          </a:xfrm>
          <a:prstGeom prst="straightConnector1">
            <a:avLst/>
          </a:prstGeom>
          <a:noFill/>
          <a:ln w="9525" cap="flat" cmpd="sng">
            <a:solidFill>
              <a:srgbClr val="000000"/>
            </a:solidFill>
            <a:prstDash val="solid"/>
            <a:round/>
            <a:headEnd type="none" w="med" len="med"/>
            <a:tailEnd type="none" w="med" len="med"/>
          </a:ln>
        </p:spPr>
      </p:cxnSp>
      <p:cxnSp>
        <p:nvCxnSpPr>
          <p:cNvPr id="596" name="Google Shape;596;p52"/>
          <p:cNvCxnSpPr>
            <a:stCxn id="586" idx="3"/>
            <a:endCxn id="591" idx="1"/>
          </p:cNvCxnSpPr>
          <p:nvPr/>
        </p:nvCxnSpPr>
        <p:spPr>
          <a:xfrm>
            <a:off x="2214700" y="2728938"/>
            <a:ext cx="395100" cy="0"/>
          </a:xfrm>
          <a:prstGeom prst="straightConnector1">
            <a:avLst/>
          </a:prstGeom>
          <a:noFill/>
          <a:ln w="9525" cap="flat" cmpd="sng">
            <a:solidFill>
              <a:srgbClr val="38761D"/>
            </a:solidFill>
            <a:prstDash val="dash"/>
            <a:round/>
            <a:headEnd type="none" w="med" len="med"/>
            <a:tailEnd type="none" w="med" len="med"/>
          </a:ln>
        </p:spPr>
      </p:cxnSp>
      <p:grpSp>
        <p:nvGrpSpPr>
          <p:cNvPr id="597" name="Google Shape;597;p52"/>
          <p:cNvGrpSpPr/>
          <p:nvPr/>
        </p:nvGrpSpPr>
        <p:grpSpPr>
          <a:xfrm>
            <a:off x="6368982" y="594247"/>
            <a:ext cx="1365824" cy="690030"/>
            <a:chOff x="1259600" y="1433788"/>
            <a:chExt cx="6929600" cy="3500913"/>
          </a:xfrm>
        </p:grpSpPr>
        <p:grpSp>
          <p:nvGrpSpPr>
            <p:cNvPr id="598" name="Google Shape;598;p52"/>
            <p:cNvGrpSpPr/>
            <p:nvPr/>
          </p:nvGrpSpPr>
          <p:grpSpPr>
            <a:xfrm>
              <a:off x="1259600" y="4068288"/>
              <a:ext cx="1863000" cy="866401"/>
              <a:chOff x="3867200" y="3506913"/>
              <a:chExt cx="1863000" cy="866401"/>
            </a:xfrm>
          </p:grpSpPr>
          <p:sp>
            <p:nvSpPr>
              <p:cNvPr id="599" name="Google Shape;599;p52"/>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0" name="Google Shape;600;p52"/>
              <p:cNvSpPr/>
              <p:nvPr/>
            </p:nvSpPr>
            <p:spPr>
              <a:xfrm>
                <a:off x="3867200" y="35069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01" name="Google Shape;601;p52"/>
            <p:cNvGrpSpPr/>
            <p:nvPr/>
          </p:nvGrpSpPr>
          <p:grpSpPr>
            <a:xfrm>
              <a:off x="3792900" y="2724088"/>
              <a:ext cx="1863000" cy="866401"/>
              <a:chOff x="3867200" y="2138538"/>
              <a:chExt cx="1863000" cy="866401"/>
            </a:xfrm>
          </p:grpSpPr>
          <p:sp>
            <p:nvSpPr>
              <p:cNvPr id="602" name="Google Shape;602;p52"/>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3" name="Google Shape;603;p52"/>
              <p:cNvSpPr/>
              <p:nvPr/>
            </p:nvSpPr>
            <p:spPr>
              <a:xfrm>
                <a:off x="3867200"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04" name="Google Shape;604;p52"/>
            <p:cNvGrpSpPr/>
            <p:nvPr/>
          </p:nvGrpSpPr>
          <p:grpSpPr>
            <a:xfrm>
              <a:off x="3792900" y="4068288"/>
              <a:ext cx="1863000" cy="866401"/>
              <a:chOff x="6451050" y="3486313"/>
              <a:chExt cx="1863000" cy="866401"/>
            </a:xfrm>
          </p:grpSpPr>
          <p:sp>
            <p:nvSpPr>
              <p:cNvPr id="605" name="Google Shape;605;p52"/>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6" name="Google Shape;606;p52"/>
              <p:cNvSpPr/>
              <p:nvPr/>
            </p:nvSpPr>
            <p:spPr>
              <a:xfrm>
                <a:off x="6451050" y="34863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07" name="Google Shape;607;p52"/>
            <p:cNvGrpSpPr/>
            <p:nvPr/>
          </p:nvGrpSpPr>
          <p:grpSpPr>
            <a:xfrm>
              <a:off x="6326200" y="4068300"/>
              <a:ext cx="1863000" cy="866401"/>
              <a:chOff x="6389975" y="2129613"/>
              <a:chExt cx="1863000" cy="866401"/>
            </a:xfrm>
          </p:grpSpPr>
          <p:sp>
            <p:nvSpPr>
              <p:cNvPr id="608" name="Google Shape;608;p52"/>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09" name="Google Shape;609;p52"/>
              <p:cNvSpPr/>
              <p:nvPr/>
            </p:nvSpPr>
            <p:spPr>
              <a:xfrm>
                <a:off x="6389975" y="21296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10" name="Google Shape;610;p52"/>
            <p:cNvGrpSpPr/>
            <p:nvPr/>
          </p:nvGrpSpPr>
          <p:grpSpPr>
            <a:xfrm>
              <a:off x="1259600" y="1433788"/>
              <a:ext cx="1863000" cy="866401"/>
              <a:chOff x="1055975" y="976113"/>
              <a:chExt cx="1863000" cy="866401"/>
            </a:xfrm>
          </p:grpSpPr>
          <p:sp>
            <p:nvSpPr>
              <p:cNvPr id="611" name="Google Shape;611;p52"/>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2" name="Google Shape;612;p52"/>
              <p:cNvSpPr/>
              <p:nvPr/>
            </p:nvSpPr>
            <p:spPr>
              <a:xfrm>
                <a:off x="1055975" y="976113"/>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13" name="Google Shape;613;p52"/>
            <p:cNvGrpSpPr/>
            <p:nvPr/>
          </p:nvGrpSpPr>
          <p:grpSpPr>
            <a:xfrm>
              <a:off x="6326200" y="1433788"/>
              <a:ext cx="1863000" cy="866401"/>
              <a:chOff x="1055975" y="2138538"/>
              <a:chExt cx="1863000" cy="866401"/>
            </a:xfrm>
          </p:grpSpPr>
          <p:sp>
            <p:nvSpPr>
              <p:cNvPr id="614" name="Google Shape;614;p52"/>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5" name="Google Shape;615;p52"/>
              <p:cNvSpPr/>
              <p:nvPr/>
            </p:nvSpPr>
            <p:spPr>
              <a:xfrm>
                <a:off x="1055975"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616" name="Google Shape;616;p52"/>
            <p:cNvGrpSpPr/>
            <p:nvPr/>
          </p:nvGrpSpPr>
          <p:grpSpPr>
            <a:xfrm>
              <a:off x="3792900" y="1433788"/>
              <a:ext cx="1863000" cy="866401"/>
              <a:chOff x="3867500" y="939263"/>
              <a:chExt cx="1863000" cy="866401"/>
            </a:xfrm>
          </p:grpSpPr>
          <p:sp>
            <p:nvSpPr>
              <p:cNvPr id="617" name="Google Shape;617;p52"/>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18" name="Google Shape;618;p52"/>
              <p:cNvSpPr/>
              <p:nvPr/>
            </p:nvSpPr>
            <p:spPr>
              <a:xfrm>
                <a:off x="3867500" y="93926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619" name="Google Shape;619;p52"/>
            <p:cNvCxnSpPr>
              <a:stCxn id="617" idx="2"/>
              <a:endCxn id="603"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620" name="Google Shape;620;p52"/>
            <p:cNvCxnSpPr>
              <a:stCxn id="611" idx="3"/>
              <a:endCxn id="617"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52"/>
            <p:cNvCxnSpPr>
              <a:stCxn id="614" idx="1"/>
              <a:endCxn id="617"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52"/>
            <p:cNvCxnSpPr>
              <a:stCxn id="611" idx="2"/>
              <a:endCxn id="602"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623" name="Google Shape;623;p52"/>
            <p:cNvCxnSpPr>
              <a:stCxn id="614" idx="2"/>
              <a:endCxn id="602"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624" name="Google Shape;624;p52"/>
            <p:cNvCxnSpPr>
              <a:stCxn id="602" idx="2"/>
              <a:endCxn id="600"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625" name="Google Shape;625;p52"/>
            <p:cNvCxnSpPr>
              <a:stCxn id="602" idx="2"/>
              <a:endCxn id="609"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cxnSp>
        <p:nvCxnSpPr>
          <p:cNvPr id="626" name="Google Shape;626;p52"/>
          <p:cNvCxnSpPr>
            <a:stCxn id="593" idx="1"/>
            <a:endCxn id="586" idx="2"/>
          </p:cNvCxnSpPr>
          <p:nvPr/>
        </p:nvCxnSpPr>
        <p:spPr>
          <a:xfrm rot="10800000">
            <a:off x="1283250" y="3004938"/>
            <a:ext cx="1326600" cy="1171800"/>
          </a:xfrm>
          <a:prstGeom prst="bentConnector2">
            <a:avLst/>
          </a:prstGeom>
          <a:noFill/>
          <a:ln w="9525" cap="flat" cmpd="sng">
            <a:solidFill>
              <a:srgbClr val="38761D"/>
            </a:solidFill>
            <a:prstDash val="dash"/>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53"/>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sp>
        <p:nvSpPr>
          <p:cNvPr id="632" name="Google Shape;632;p53"/>
          <p:cNvSpPr txBox="1"/>
          <p:nvPr/>
        </p:nvSpPr>
        <p:spPr>
          <a:xfrm>
            <a:off x="436950" y="190650"/>
            <a:ext cx="4035900" cy="210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i="1"/>
          </a:p>
          <a:p>
            <a:pPr marL="0" lvl="0" indent="0" algn="just" rtl="0">
              <a:lnSpc>
                <a:spcPct val="115000"/>
              </a:lnSpc>
              <a:spcBef>
                <a:spcPts val="1200"/>
              </a:spcBef>
              <a:spcAft>
                <a:spcPts val="0"/>
              </a:spcAft>
              <a:buNone/>
            </a:pPr>
            <a:r>
              <a:rPr lang="en-GB" sz="1100"/>
              <a:t>Op basis hiervan wil ik dan ook het nodige </a:t>
            </a:r>
            <a:r>
              <a:rPr lang="en-GB" sz="1100" b="1"/>
              <a:t>onderhoud </a:t>
            </a:r>
            <a:r>
              <a:rPr lang="en-GB" sz="1100"/>
              <a:t>kunnen uitvoeren en verbeteringen doorvoeren aan de infrastructuur (zoals gevaarlijke punten of locaties met vele ongevallen</a:t>
            </a:r>
            <a:endParaRPr sz="1100"/>
          </a:p>
          <a:p>
            <a:pPr marL="0" lvl="0" indent="0" algn="just" rtl="0">
              <a:lnSpc>
                <a:spcPct val="115000"/>
              </a:lnSpc>
              <a:spcBef>
                <a:spcPts val="1200"/>
              </a:spcBef>
              <a:spcAft>
                <a:spcPts val="1200"/>
              </a:spcAft>
              <a:buNone/>
            </a:pPr>
            <a:endParaRPr sz="1100"/>
          </a:p>
        </p:txBody>
      </p:sp>
      <p:sp>
        <p:nvSpPr>
          <p:cNvPr id="633" name="Google Shape;633;p53"/>
          <p:cNvSpPr/>
          <p:nvPr/>
        </p:nvSpPr>
        <p:spPr>
          <a:xfrm>
            <a:off x="5474050" y="1856600"/>
            <a:ext cx="3450600" cy="2968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sz="1200" b="1">
                <a:solidFill>
                  <a:schemeClr val="dk1"/>
                </a:solidFill>
              </a:rPr>
              <a:t>Hieronder vallen alle concepten die relevant zijn voor het onderhoud van het fietsnetwerk: </a:t>
            </a:r>
            <a:endParaRPr sz="1200" b="1">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b="1">
                <a:solidFill>
                  <a:schemeClr val="dk1"/>
                </a:solidFill>
              </a:rPr>
              <a:t>Wegbeheerder</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Mankement</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Bereikbaarheid onderhoudsmachines</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Ouderdom</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Staat markeringen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Winterdienst</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Staat fietspad</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Visuele inspectie</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Onderhoudsschema</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Omleiding</a:t>
            </a: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b="1">
                <a:solidFill>
                  <a:schemeClr val="dk1"/>
                </a:solidFill>
              </a:rPr>
              <a:t>...</a:t>
            </a:r>
            <a:endParaRPr sz="1200" b="1">
              <a:solidFill>
                <a:schemeClr val="dk1"/>
              </a:solidFill>
            </a:endParaRPr>
          </a:p>
        </p:txBody>
      </p:sp>
      <p:grpSp>
        <p:nvGrpSpPr>
          <p:cNvPr id="634" name="Google Shape;634;p53"/>
          <p:cNvGrpSpPr/>
          <p:nvPr/>
        </p:nvGrpSpPr>
        <p:grpSpPr>
          <a:xfrm>
            <a:off x="400050" y="2138538"/>
            <a:ext cx="1863000" cy="866401"/>
            <a:chOff x="1570025" y="2282013"/>
            <a:chExt cx="1863000" cy="866401"/>
          </a:xfrm>
        </p:grpSpPr>
        <p:sp>
          <p:nvSpPr>
            <p:cNvPr id="635" name="Google Shape;635;p53"/>
            <p:cNvSpPr/>
            <p:nvPr/>
          </p:nvSpPr>
          <p:spPr>
            <a:xfrm>
              <a:off x="15700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6" name="Google Shape;636;p53"/>
            <p:cNvSpPr/>
            <p:nvPr/>
          </p:nvSpPr>
          <p:spPr>
            <a:xfrm>
              <a:off x="15700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Fietsinfrastructuur</a:t>
              </a:r>
              <a:endParaRPr sz="800">
                <a:solidFill>
                  <a:srgbClr val="FFFFFF"/>
                </a:solidFill>
              </a:endParaRPr>
            </a:p>
          </p:txBody>
        </p:sp>
      </p:grpSp>
      <p:sp>
        <p:nvSpPr>
          <p:cNvPr id="637" name="Google Shape;637;p53"/>
          <p:cNvSpPr/>
          <p:nvPr/>
        </p:nvSpPr>
        <p:spPr>
          <a:xfrm>
            <a:off x="400050" y="39007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38" name="Google Shape;638;p53"/>
          <p:cNvSpPr/>
          <p:nvPr/>
        </p:nvSpPr>
        <p:spPr>
          <a:xfrm>
            <a:off x="400050" y="3586338"/>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cxnSp>
        <p:nvCxnSpPr>
          <p:cNvPr id="639" name="Google Shape;639;p53"/>
          <p:cNvCxnSpPr>
            <a:stCxn id="638" idx="0"/>
          </p:cNvCxnSpPr>
          <p:nvPr/>
        </p:nvCxnSpPr>
        <p:spPr>
          <a:xfrm rot="10800000">
            <a:off x="1331550" y="3004938"/>
            <a:ext cx="0" cy="581400"/>
          </a:xfrm>
          <a:prstGeom prst="straightConnector1">
            <a:avLst/>
          </a:prstGeom>
          <a:noFill/>
          <a:ln w="9525" cap="flat" cmpd="sng">
            <a:solidFill>
              <a:srgbClr val="000000"/>
            </a:solidFill>
            <a:prstDash val="solid"/>
            <a:round/>
            <a:headEnd type="none" w="med" len="med"/>
            <a:tailEnd type="none" w="med" len="med"/>
          </a:ln>
        </p:spPr>
      </p:cxnSp>
      <p:grpSp>
        <p:nvGrpSpPr>
          <p:cNvPr id="640" name="Google Shape;640;p53"/>
          <p:cNvGrpSpPr/>
          <p:nvPr/>
        </p:nvGrpSpPr>
        <p:grpSpPr>
          <a:xfrm>
            <a:off x="2792863" y="2138538"/>
            <a:ext cx="1863000" cy="866401"/>
            <a:chOff x="2958675" y="2138538"/>
            <a:chExt cx="1863000" cy="866401"/>
          </a:xfrm>
        </p:grpSpPr>
        <p:sp>
          <p:nvSpPr>
            <p:cNvPr id="641" name="Google Shape;641;p53"/>
            <p:cNvSpPr/>
            <p:nvPr/>
          </p:nvSpPr>
          <p:spPr>
            <a:xfrm>
              <a:off x="2958675" y="2452938"/>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2" name="Google Shape;642;p53"/>
            <p:cNvSpPr/>
            <p:nvPr/>
          </p:nvSpPr>
          <p:spPr>
            <a:xfrm>
              <a:off x="2958675" y="2138538"/>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Onderhoud</a:t>
              </a:r>
              <a:endParaRPr sz="800">
                <a:solidFill>
                  <a:srgbClr val="FFFFFF"/>
                </a:solidFill>
              </a:endParaRPr>
            </a:p>
          </p:txBody>
        </p:sp>
      </p:grpSp>
      <p:cxnSp>
        <p:nvCxnSpPr>
          <p:cNvPr id="643" name="Google Shape;643;p53"/>
          <p:cNvCxnSpPr>
            <a:stCxn id="641" idx="1"/>
            <a:endCxn id="635" idx="3"/>
          </p:cNvCxnSpPr>
          <p:nvPr/>
        </p:nvCxnSpPr>
        <p:spPr>
          <a:xfrm rot="10800000">
            <a:off x="2263063" y="2728938"/>
            <a:ext cx="529800" cy="0"/>
          </a:xfrm>
          <a:prstGeom prst="straightConnector1">
            <a:avLst/>
          </a:prstGeom>
          <a:noFill/>
          <a:ln w="9525" cap="flat" cmpd="sng">
            <a:solidFill>
              <a:srgbClr val="38761D"/>
            </a:solidFill>
            <a:prstDash val="dash"/>
            <a:round/>
            <a:headEnd type="none" w="med" len="med"/>
            <a:tailEnd type="none" w="med" len="med"/>
          </a:ln>
        </p:spPr>
      </p:cxnSp>
      <p:cxnSp>
        <p:nvCxnSpPr>
          <p:cNvPr id="644" name="Google Shape;644;p53"/>
          <p:cNvCxnSpPr>
            <a:stCxn id="637" idx="3"/>
            <a:endCxn id="641" idx="2"/>
          </p:cNvCxnSpPr>
          <p:nvPr/>
        </p:nvCxnSpPr>
        <p:spPr>
          <a:xfrm rot="10800000" flipH="1">
            <a:off x="2263050" y="3004938"/>
            <a:ext cx="1461300" cy="1171800"/>
          </a:xfrm>
          <a:prstGeom prst="bentConnector2">
            <a:avLst/>
          </a:prstGeom>
          <a:noFill/>
          <a:ln w="9525" cap="flat" cmpd="sng">
            <a:solidFill>
              <a:srgbClr val="38761D"/>
            </a:solidFill>
            <a:prstDash val="dash"/>
            <a:round/>
            <a:headEnd type="none" w="med" len="med"/>
            <a:tailEnd type="none" w="med" len="med"/>
          </a:ln>
        </p:spPr>
      </p:cxnSp>
      <p:grpSp>
        <p:nvGrpSpPr>
          <p:cNvPr id="645" name="Google Shape;645;p53"/>
          <p:cNvGrpSpPr/>
          <p:nvPr/>
        </p:nvGrpSpPr>
        <p:grpSpPr>
          <a:xfrm>
            <a:off x="6368982" y="594247"/>
            <a:ext cx="1365824" cy="690030"/>
            <a:chOff x="1259600" y="1433788"/>
            <a:chExt cx="6929600" cy="3500913"/>
          </a:xfrm>
        </p:grpSpPr>
        <p:grpSp>
          <p:nvGrpSpPr>
            <p:cNvPr id="646" name="Google Shape;646;p53"/>
            <p:cNvGrpSpPr/>
            <p:nvPr/>
          </p:nvGrpSpPr>
          <p:grpSpPr>
            <a:xfrm>
              <a:off x="1259600" y="4068288"/>
              <a:ext cx="1863000" cy="866401"/>
              <a:chOff x="3867200" y="3506913"/>
              <a:chExt cx="1863000" cy="866401"/>
            </a:xfrm>
          </p:grpSpPr>
          <p:sp>
            <p:nvSpPr>
              <p:cNvPr id="647" name="Google Shape;647;p53"/>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48" name="Google Shape;648;p53"/>
              <p:cNvSpPr/>
              <p:nvPr/>
            </p:nvSpPr>
            <p:spPr>
              <a:xfrm>
                <a:off x="3867200" y="35069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49" name="Google Shape;649;p53"/>
            <p:cNvGrpSpPr/>
            <p:nvPr/>
          </p:nvGrpSpPr>
          <p:grpSpPr>
            <a:xfrm>
              <a:off x="3792900" y="2724088"/>
              <a:ext cx="1863000" cy="866401"/>
              <a:chOff x="3867200" y="2138538"/>
              <a:chExt cx="1863000" cy="866401"/>
            </a:xfrm>
          </p:grpSpPr>
          <p:sp>
            <p:nvSpPr>
              <p:cNvPr id="650" name="Google Shape;650;p53"/>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1" name="Google Shape;651;p53"/>
              <p:cNvSpPr/>
              <p:nvPr/>
            </p:nvSpPr>
            <p:spPr>
              <a:xfrm>
                <a:off x="3867200"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52" name="Google Shape;652;p53"/>
            <p:cNvGrpSpPr/>
            <p:nvPr/>
          </p:nvGrpSpPr>
          <p:grpSpPr>
            <a:xfrm>
              <a:off x="3792900" y="4068288"/>
              <a:ext cx="1863000" cy="866401"/>
              <a:chOff x="6451050" y="3486313"/>
              <a:chExt cx="1863000" cy="866401"/>
            </a:xfrm>
          </p:grpSpPr>
          <p:sp>
            <p:nvSpPr>
              <p:cNvPr id="653" name="Google Shape;653;p53"/>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4" name="Google Shape;654;p53"/>
              <p:cNvSpPr/>
              <p:nvPr/>
            </p:nvSpPr>
            <p:spPr>
              <a:xfrm>
                <a:off x="6451050" y="34863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55" name="Google Shape;655;p53"/>
            <p:cNvGrpSpPr/>
            <p:nvPr/>
          </p:nvGrpSpPr>
          <p:grpSpPr>
            <a:xfrm>
              <a:off x="6326200" y="4068300"/>
              <a:ext cx="1863000" cy="866401"/>
              <a:chOff x="6389975" y="2129613"/>
              <a:chExt cx="1863000" cy="866401"/>
            </a:xfrm>
          </p:grpSpPr>
          <p:sp>
            <p:nvSpPr>
              <p:cNvPr id="656" name="Google Shape;656;p53"/>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57" name="Google Shape;657;p53"/>
              <p:cNvSpPr/>
              <p:nvPr/>
            </p:nvSpPr>
            <p:spPr>
              <a:xfrm>
                <a:off x="6389975" y="21296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58" name="Google Shape;658;p53"/>
            <p:cNvGrpSpPr/>
            <p:nvPr/>
          </p:nvGrpSpPr>
          <p:grpSpPr>
            <a:xfrm>
              <a:off x="1259600" y="1433788"/>
              <a:ext cx="1863000" cy="866401"/>
              <a:chOff x="1055975" y="976113"/>
              <a:chExt cx="1863000" cy="866401"/>
            </a:xfrm>
          </p:grpSpPr>
          <p:sp>
            <p:nvSpPr>
              <p:cNvPr id="659" name="Google Shape;659;p53"/>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0" name="Google Shape;660;p53"/>
              <p:cNvSpPr/>
              <p:nvPr/>
            </p:nvSpPr>
            <p:spPr>
              <a:xfrm>
                <a:off x="1055975" y="9761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61" name="Google Shape;661;p53"/>
            <p:cNvGrpSpPr/>
            <p:nvPr/>
          </p:nvGrpSpPr>
          <p:grpSpPr>
            <a:xfrm>
              <a:off x="6326200" y="1433788"/>
              <a:ext cx="1863000" cy="866401"/>
              <a:chOff x="1055975" y="2138538"/>
              <a:chExt cx="1863000" cy="866401"/>
            </a:xfrm>
          </p:grpSpPr>
          <p:sp>
            <p:nvSpPr>
              <p:cNvPr id="662" name="Google Shape;662;p53"/>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3" name="Google Shape;663;p53"/>
              <p:cNvSpPr/>
              <p:nvPr/>
            </p:nvSpPr>
            <p:spPr>
              <a:xfrm>
                <a:off x="1055975" y="2138538"/>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664" name="Google Shape;664;p53"/>
            <p:cNvGrpSpPr/>
            <p:nvPr/>
          </p:nvGrpSpPr>
          <p:grpSpPr>
            <a:xfrm>
              <a:off x="3792900" y="1433788"/>
              <a:ext cx="1863000" cy="866401"/>
              <a:chOff x="3867500" y="939263"/>
              <a:chExt cx="1863000" cy="866401"/>
            </a:xfrm>
          </p:grpSpPr>
          <p:sp>
            <p:nvSpPr>
              <p:cNvPr id="665" name="Google Shape;665;p53"/>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66" name="Google Shape;666;p53"/>
              <p:cNvSpPr/>
              <p:nvPr/>
            </p:nvSpPr>
            <p:spPr>
              <a:xfrm>
                <a:off x="3867500" y="93926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667" name="Google Shape;667;p53"/>
            <p:cNvCxnSpPr>
              <a:stCxn id="665" idx="2"/>
              <a:endCxn id="651"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53"/>
            <p:cNvCxnSpPr>
              <a:stCxn id="659" idx="3"/>
              <a:endCxn id="665"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53"/>
            <p:cNvCxnSpPr>
              <a:stCxn id="662" idx="1"/>
              <a:endCxn id="665"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53"/>
            <p:cNvCxnSpPr>
              <a:stCxn id="659" idx="2"/>
              <a:endCxn id="650"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671" name="Google Shape;671;p53"/>
            <p:cNvCxnSpPr>
              <a:stCxn id="662" idx="2"/>
              <a:endCxn id="650"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672" name="Google Shape;672;p53"/>
            <p:cNvCxnSpPr>
              <a:stCxn id="650" idx="2"/>
              <a:endCxn id="648"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673" name="Google Shape;673;p53"/>
            <p:cNvCxnSpPr>
              <a:stCxn id="650" idx="2"/>
              <a:endCxn id="657"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p:nvPr/>
        </p:nvSpPr>
        <p:spPr>
          <a:xfrm>
            <a:off x="537882" y="4208929"/>
            <a:ext cx="1532965" cy="83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27"/>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Agenda</a:t>
            </a:r>
            <a:endParaRPr/>
          </a:p>
        </p:txBody>
      </p:sp>
      <p:sp>
        <p:nvSpPr>
          <p:cNvPr id="183" name="Google Shape;183;p27"/>
          <p:cNvSpPr/>
          <p:nvPr/>
        </p:nvSpPr>
        <p:spPr>
          <a:xfrm>
            <a:off x="1021955" y="1229302"/>
            <a:ext cx="333400" cy="340891"/>
          </a:xfrm>
          <a:custGeom>
            <a:avLst/>
            <a:gdLst/>
            <a:ahLst/>
            <a:cxnLst/>
            <a:rect l="l" t="t" r="r" b="b"/>
            <a:pathLst>
              <a:path w="749" h="766" extrusionOk="0">
                <a:moveTo>
                  <a:pt x="697" y="179"/>
                </a:moveTo>
                <a:cubicBezTo>
                  <a:pt x="664" y="171"/>
                  <a:pt x="631" y="191"/>
                  <a:pt x="623" y="224"/>
                </a:cubicBezTo>
                <a:cubicBezTo>
                  <a:pt x="589" y="360"/>
                  <a:pt x="589" y="360"/>
                  <a:pt x="589" y="360"/>
                </a:cubicBezTo>
                <a:cubicBezTo>
                  <a:pt x="567" y="341"/>
                  <a:pt x="541" y="326"/>
                  <a:pt x="513" y="317"/>
                </a:cubicBezTo>
                <a:cubicBezTo>
                  <a:pt x="401" y="36"/>
                  <a:pt x="401" y="36"/>
                  <a:pt x="401" y="36"/>
                </a:cubicBezTo>
                <a:cubicBezTo>
                  <a:pt x="391" y="12"/>
                  <a:pt x="363" y="0"/>
                  <a:pt x="339" y="10"/>
                </a:cubicBezTo>
                <a:cubicBezTo>
                  <a:pt x="314" y="20"/>
                  <a:pt x="302" y="47"/>
                  <a:pt x="312" y="72"/>
                </a:cubicBezTo>
                <a:cubicBezTo>
                  <a:pt x="407" y="308"/>
                  <a:pt x="407" y="308"/>
                  <a:pt x="407" y="308"/>
                </a:cubicBezTo>
                <a:cubicBezTo>
                  <a:pt x="395" y="310"/>
                  <a:pt x="384" y="313"/>
                  <a:pt x="373" y="316"/>
                </a:cubicBezTo>
                <a:cubicBezTo>
                  <a:pt x="218" y="74"/>
                  <a:pt x="218" y="74"/>
                  <a:pt x="218" y="74"/>
                </a:cubicBezTo>
                <a:cubicBezTo>
                  <a:pt x="204" y="52"/>
                  <a:pt x="175" y="45"/>
                  <a:pt x="153" y="60"/>
                </a:cubicBezTo>
                <a:cubicBezTo>
                  <a:pt x="130" y="74"/>
                  <a:pt x="124" y="103"/>
                  <a:pt x="138" y="126"/>
                </a:cubicBezTo>
                <a:cubicBezTo>
                  <a:pt x="291" y="364"/>
                  <a:pt x="291" y="364"/>
                  <a:pt x="291" y="364"/>
                </a:cubicBezTo>
                <a:cubicBezTo>
                  <a:pt x="282" y="372"/>
                  <a:pt x="275" y="381"/>
                  <a:pt x="268" y="389"/>
                </a:cubicBezTo>
                <a:cubicBezTo>
                  <a:pt x="106" y="218"/>
                  <a:pt x="106" y="218"/>
                  <a:pt x="106" y="218"/>
                </a:cubicBezTo>
                <a:cubicBezTo>
                  <a:pt x="88" y="199"/>
                  <a:pt x="57" y="198"/>
                  <a:pt x="38" y="216"/>
                </a:cubicBezTo>
                <a:cubicBezTo>
                  <a:pt x="19" y="234"/>
                  <a:pt x="18" y="264"/>
                  <a:pt x="36" y="283"/>
                </a:cubicBezTo>
                <a:cubicBezTo>
                  <a:pt x="224" y="482"/>
                  <a:pt x="224" y="482"/>
                  <a:pt x="224" y="482"/>
                </a:cubicBezTo>
                <a:cubicBezTo>
                  <a:pt x="220" y="497"/>
                  <a:pt x="219" y="512"/>
                  <a:pt x="219" y="527"/>
                </a:cubicBezTo>
                <a:cubicBezTo>
                  <a:pt x="76" y="415"/>
                  <a:pt x="76" y="415"/>
                  <a:pt x="76" y="415"/>
                </a:cubicBezTo>
                <a:cubicBezTo>
                  <a:pt x="57" y="401"/>
                  <a:pt x="30" y="404"/>
                  <a:pt x="15" y="423"/>
                </a:cubicBezTo>
                <a:cubicBezTo>
                  <a:pt x="0" y="441"/>
                  <a:pt x="4" y="469"/>
                  <a:pt x="23" y="483"/>
                </a:cubicBezTo>
                <a:cubicBezTo>
                  <a:pt x="304" y="705"/>
                  <a:pt x="304" y="705"/>
                  <a:pt x="304" y="705"/>
                </a:cubicBezTo>
                <a:cubicBezTo>
                  <a:pt x="306" y="707"/>
                  <a:pt x="308" y="708"/>
                  <a:pt x="309" y="709"/>
                </a:cubicBezTo>
                <a:cubicBezTo>
                  <a:pt x="315" y="713"/>
                  <a:pt x="315" y="713"/>
                  <a:pt x="315" y="713"/>
                </a:cubicBezTo>
                <a:cubicBezTo>
                  <a:pt x="317" y="715"/>
                  <a:pt x="320" y="717"/>
                  <a:pt x="323" y="718"/>
                </a:cubicBezTo>
                <a:cubicBezTo>
                  <a:pt x="398" y="766"/>
                  <a:pt x="497" y="766"/>
                  <a:pt x="573" y="710"/>
                </a:cubicBezTo>
                <a:cubicBezTo>
                  <a:pt x="620" y="677"/>
                  <a:pt x="649" y="629"/>
                  <a:pt x="661" y="577"/>
                </a:cubicBezTo>
                <a:cubicBezTo>
                  <a:pt x="741" y="253"/>
                  <a:pt x="741" y="253"/>
                  <a:pt x="741" y="253"/>
                </a:cubicBezTo>
                <a:cubicBezTo>
                  <a:pt x="749" y="220"/>
                  <a:pt x="729" y="188"/>
                  <a:pt x="697" y="179"/>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4" name="Google Shape;184;p27"/>
          <p:cNvSpPr/>
          <p:nvPr/>
        </p:nvSpPr>
        <p:spPr>
          <a:xfrm>
            <a:off x="1076904" y="2907673"/>
            <a:ext cx="323410" cy="369612"/>
          </a:xfrm>
          <a:custGeom>
            <a:avLst/>
            <a:gdLst/>
            <a:ahLst/>
            <a:cxnLst/>
            <a:rect l="l" t="t" r="r" b="b"/>
            <a:pathLst>
              <a:path w="728" h="829" extrusionOk="0">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5" name="Google Shape;185;p27"/>
          <p:cNvSpPr/>
          <p:nvPr/>
        </p:nvSpPr>
        <p:spPr>
          <a:xfrm>
            <a:off x="1076902" y="3638291"/>
            <a:ext cx="223516" cy="368364"/>
          </a:xfrm>
          <a:custGeom>
            <a:avLst/>
            <a:gdLst/>
            <a:ahLst/>
            <a:cxnLst/>
            <a:rect l="l" t="t" r="r" b="b"/>
            <a:pathLst>
              <a:path w="501" h="830" extrusionOk="0">
                <a:moveTo>
                  <a:pt x="352" y="740"/>
                </a:moveTo>
                <a:cubicBezTo>
                  <a:pt x="352" y="752"/>
                  <a:pt x="342" y="761"/>
                  <a:pt x="330" y="761"/>
                </a:cubicBezTo>
                <a:cubicBezTo>
                  <a:pt x="170" y="761"/>
                  <a:pt x="170" y="761"/>
                  <a:pt x="170" y="761"/>
                </a:cubicBezTo>
                <a:cubicBezTo>
                  <a:pt x="158" y="761"/>
                  <a:pt x="149" y="752"/>
                  <a:pt x="149" y="740"/>
                </a:cubicBezTo>
                <a:cubicBezTo>
                  <a:pt x="149" y="728"/>
                  <a:pt x="158" y="718"/>
                  <a:pt x="170" y="718"/>
                </a:cubicBezTo>
                <a:cubicBezTo>
                  <a:pt x="330" y="718"/>
                  <a:pt x="330" y="718"/>
                  <a:pt x="330" y="718"/>
                </a:cubicBezTo>
                <a:cubicBezTo>
                  <a:pt x="342" y="718"/>
                  <a:pt x="352" y="728"/>
                  <a:pt x="352" y="740"/>
                </a:cubicBezTo>
                <a:close/>
                <a:moveTo>
                  <a:pt x="300" y="787"/>
                </a:moveTo>
                <a:cubicBezTo>
                  <a:pt x="200" y="787"/>
                  <a:pt x="200" y="787"/>
                  <a:pt x="200" y="787"/>
                </a:cubicBezTo>
                <a:cubicBezTo>
                  <a:pt x="188" y="787"/>
                  <a:pt x="179" y="797"/>
                  <a:pt x="179" y="809"/>
                </a:cubicBezTo>
                <a:cubicBezTo>
                  <a:pt x="179" y="821"/>
                  <a:pt x="188" y="830"/>
                  <a:pt x="200" y="830"/>
                </a:cubicBezTo>
                <a:cubicBezTo>
                  <a:pt x="300" y="830"/>
                  <a:pt x="300" y="830"/>
                  <a:pt x="300" y="830"/>
                </a:cubicBezTo>
                <a:cubicBezTo>
                  <a:pt x="312" y="830"/>
                  <a:pt x="322" y="821"/>
                  <a:pt x="322" y="809"/>
                </a:cubicBezTo>
                <a:cubicBezTo>
                  <a:pt x="322" y="797"/>
                  <a:pt x="312" y="787"/>
                  <a:pt x="300" y="787"/>
                </a:cubicBezTo>
                <a:close/>
                <a:moveTo>
                  <a:pt x="501" y="258"/>
                </a:moveTo>
                <a:cubicBezTo>
                  <a:pt x="501" y="336"/>
                  <a:pt x="469" y="379"/>
                  <a:pt x="438" y="421"/>
                </a:cubicBezTo>
                <a:cubicBezTo>
                  <a:pt x="400" y="472"/>
                  <a:pt x="360" y="525"/>
                  <a:pt x="357" y="653"/>
                </a:cubicBezTo>
                <a:cubicBezTo>
                  <a:pt x="357" y="672"/>
                  <a:pt x="341" y="688"/>
                  <a:pt x="322" y="688"/>
                </a:cubicBezTo>
                <a:cubicBezTo>
                  <a:pt x="179" y="688"/>
                  <a:pt x="179" y="688"/>
                  <a:pt x="179" y="688"/>
                </a:cubicBezTo>
                <a:cubicBezTo>
                  <a:pt x="159" y="688"/>
                  <a:pt x="144" y="672"/>
                  <a:pt x="143" y="653"/>
                </a:cubicBezTo>
                <a:cubicBezTo>
                  <a:pt x="140" y="525"/>
                  <a:pt x="101" y="472"/>
                  <a:pt x="63" y="421"/>
                </a:cubicBezTo>
                <a:cubicBezTo>
                  <a:pt x="32" y="379"/>
                  <a:pt x="0" y="336"/>
                  <a:pt x="0" y="258"/>
                </a:cubicBezTo>
                <a:cubicBezTo>
                  <a:pt x="0" y="134"/>
                  <a:pt x="78" y="0"/>
                  <a:pt x="250" y="0"/>
                </a:cubicBezTo>
                <a:cubicBezTo>
                  <a:pt x="422" y="0"/>
                  <a:pt x="501" y="134"/>
                  <a:pt x="501" y="258"/>
                </a:cubicBezTo>
                <a:close/>
                <a:moveTo>
                  <a:pt x="272" y="90"/>
                </a:moveTo>
                <a:cubicBezTo>
                  <a:pt x="272" y="78"/>
                  <a:pt x="262" y="68"/>
                  <a:pt x="250" y="68"/>
                </a:cubicBezTo>
                <a:cubicBezTo>
                  <a:pt x="157" y="68"/>
                  <a:pt x="62" y="128"/>
                  <a:pt x="62" y="262"/>
                </a:cubicBezTo>
                <a:cubicBezTo>
                  <a:pt x="62" y="273"/>
                  <a:pt x="72" y="283"/>
                  <a:pt x="83" y="283"/>
                </a:cubicBezTo>
                <a:cubicBezTo>
                  <a:pt x="95" y="283"/>
                  <a:pt x="105" y="273"/>
                  <a:pt x="105" y="262"/>
                </a:cubicBezTo>
                <a:cubicBezTo>
                  <a:pt x="105" y="151"/>
                  <a:pt x="183" y="111"/>
                  <a:pt x="250" y="111"/>
                </a:cubicBezTo>
                <a:cubicBezTo>
                  <a:pt x="262" y="111"/>
                  <a:pt x="272" y="102"/>
                  <a:pt x="272" y="90"/>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6" name="Google Shape;186;p27"/>
          <p:cNvSpPr/>
          <p:nvPr/>
        </p:nvSpPr>
        <p:spPr>
          <a:xfrm>
            <a:off x="1066289" y="4367669"/>
            <a:ext cx="244743" cy="338394"/>
          </a:xfrm>
          <a:custGeom>
            <a:avLst/>
            <a:gdLst/>
            <a:ahLst/>
            <a:cxnLst/>
            <a:rect l="l" t="t" r="r" b="b"/>
            <a:pathLst>
              <a:path w="546" h="753" extrusionOk="0">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 name="Google Shape;187;p27"/>
          <p:cNvSpPr/>
          <p:nvPr/>
        </p:nvSpPr>
        <p:spPr>
          <a:xfrm>
            <a:off x="1061927" y="2090338"/>
            <a:ext cx="253484" cy="297189"/>
          </a:xfrm>
          <a:custGeom>
            <a:avLst/>
            <a:gdLst/>
            <a:ahLst/>
            <a:cxnLst/>
            <a:rect l="l" t="t" r="r" b="b"/>
            <a:pathLst>
              <a:path w="569" h="670" extrusionOk="0">
                <a:moveTo>
                  <a:pt x="534" y="143"/>
                </a:moveTo>
                <a:cubicBezTo>
                  <a:pt x="426" y="35"/>
                  <a:pt x="426" y="35"/>
                  <a:pt x="426" y="35"/>
                </a:cubicBezTo>
                <a:cubicBezTo>
                  <a:pt x="392" y="0"/>
                  <a:pt x="392" y="0"/>
                  <a:pt x="392" y="0"/>
                </a:cubicBezTo>
                <a:cubicBezTo>
                  <a:pt x="105" y="0"/>
                  <a:pt x="105" y="0"/>
                  <a:pt x="105" y="0"/>
                </a:cubicBezTo>
                <a:cubicBezTo>
                  <a:pt x="86" y="0"/>
                  <a:pt x="71" y="16"/>
                  <a:pt x="71" y="35"/>
                </a:cubicBezTo>
                <a:cubicBezTo>
                  <a:pt x="71" y="137"/>
                  <a:pt x="71" y="137"/>
                  <a:pt x="71" y="137"/>
                </a:cubicBezTo>
                <a:cubicBezTo>
                  <a:pt x="85" y="137"/>
                  <a:pt x="98" y="142"/>
                  <a:pt x="108" y="151"/>
                </a:cubicBezTo>
                <a:cubicBezTo>
                  <a:pt x="382" y="425"/>
                  <a:pt x="382" y="425"/>
                  <a:pt x="382" y="425"/>
                </a:cubicBezTo>
                <a:cubicBezTo>
                  <a:pt x="428" y="598"/>
                  <a:pt x="428" y="598"/>
                  <a:pt x="428" y="598"/>
                </a:cubicBezTo>
                <a:cubicBezTo>
                  <a:pt x="258" y="552"/>
                  <a:pt x="258" y="552"/>
                  <a:pt x="258" y="552"/>
                </a:cubicBezTo>
                <a:cubicBezTo>
                  <a:pt x="71" y="366"/>
                  <a:pt x="71" y="366"/>
                  <a:pt x="71" y="366"/>
                </a:cubicBezTo>
                <a:cubicBezTo>
                  <a:pt x="71" y="635"/>
                  <a:pt x="71" y="635"/>
                  <a:pt x="71" y="635"/>
                </a:cubicBezTo>
                <a:cubicBezTo>
                  <a:pt x="71" y="655"/>
                  <a:pt x="86" y="670"/>
                  <a:pt x="105" y="670"/>
                </a:cubicBezTo>
                <a:cubicBezTo>
                  <a:pt x="534" y="670"/>
                  <a:pt x="534" y="670"/>
                  <a:pt x="534" y="670"/>
                </a:cubicBezTo>
                <a:cubicBezTo>
                  <a:pt x="553" y="670"/>
                  <a:pt x="569" y="655"/>
                  <a:pt x="569" y="635"/>
                </a:cubicBezTo>
                <a:cubicBezTo>
                  <a:pt x="569" y="177"/>
                  <a:pt x="569" y="177"/>
                  <a:pt x="569" y="177"/>
                </a:cubicBezTo>
                <a:lnTo>
                  <a:pt x="534" y="143"/>
                </a:lnTo>
                <a:close/>
                <a:moveTo>
                  <a:pt x="387" y="182"/>
                </a:moveTo>
                <a:cubicBezTo>
                  <a:pt x="387" y="52"/>
                  <a:pt x="387" y="52"/>
                  <a:pt x="387" y="52"/>
                </a:cubicBezTo>
                <a:cubicBezTo>
                  <a:pt x="426" y="91"/>
                  <a:pt x="426" y="91"/>
                  <a:pt x="426" y="91"/>
                </a:cubicBezTo>
                <a:cubicBezTo>
                  <a:pt x="426" y="143"/>
                  <a:pt x="426" y="143"/>
                  <a:pt x="426" y="143"/>
                </a:cubicBezTo>
                <a:cubicBezTo>
                  <a:pt x="478" y="143"/>
                  <a:pt x="478" y="143"/>
                  <a:pt x="478" y="143"/>
                </a:cubicBezTo>
                <a:cubicBezTo>
                  <a:pt x="517" y="182"/>
                  <a:pt x="517" y="182"/>
                  <a:pt x="517" y="182"/>
                </a:cubicBezTo>
                <a:lnTo>
                  <a:pt x="387" y="182"/>
                </a:lnTo>
                <a:close/>
                <a:moveTo>
                  <a:pt x="76" y="272"/>
                </a:moveTo>
                <a:cubicBezTo>
                  <a:pt x="268" y="464"/>
                  <a:pt x="268" y="464"/>
                  <a:pt x="268" y="464"/>
                </a:cubicBezTo>
                <a:cubicBezTo>
                  <a:pt x="261" y="473"/>
                  <a:pt x="256" y="483"/>
                  <a:pt x="253" y="492"/>
                </a:cubicBezTo>
                <a:cubicBezTo>
                  <a:pt x="48" y="287"/>
                  <a:pt x="48" y="287"/>
                  <a:pt x="48" y="287"/>
                </a:cubicBezTo>
                <a:cubicBezTo>
                  <a:pt x="10" y="249"/>
                  <a:pt x="10" y="249"/>
                  <a:pt x="10" y="249"/>
                </a:cubicBezTo>
                <a:cubicBezTo>
                  <a:pt x="0" y="239"/>
                  <a:pt x="0" y="239"/>
                  <a:pt x="0" y="239"/>
                </a:cubicBezTo>
                <a:cubicBezTo>
                  <a:pt x="4" y="230"/>
                  <a:pt x="9" y="220"/>
                  <a:pt x="15" y="211"/>
                </a:cubicBezTo>
                <a:cubicBezTo>
                  <a:pt x="31" y="228"/>
                  <a:pt x="31" y="228"/>
                  <a:pt x="31" y="228"/>
                </a:cubicBezTo>
                <a:lnTo>
                  <a:pt x="76" y="272"/>
                </a:lnTo>
                <a:close/>
                <a:moveTo>
                  <a:pt x="79" y="180"/>
                </a:moveTo>
                <a:cubicBezTo>
                  <a:pt x="70" y="170"/>
                  <a:pt x="70" y="170"/>
                  <a:pt x="70" y="170"/>
                </a:cubicBezTo>
                <a:cubicBezTo>
                  <a:pt x="60" y="173"/>
                  <a:pt x="51" y="178"/>
                  <a:pt x="42" y="185"/>
                </a:cubicBezTo>
                <a:cubicBezTo>
                  <a:pt x="58" y="201"/>
                  <a:pt x="58" y="201"/>
                  <a:pt x="58" y="201"/>
                </a:cubicBezTo>
                <a:cubicBezTo>
                  <a:pt x="102" y="246"/>
                  <a:pt x="102" y="246"/>
                  <a:pt x="102" y="246"/>
                </a:cubicBezTo>
                <a:cubicBezTo>
                  <a:pt x="294" y="438"/>
                  <a:pt x="294" y="438"/>
                  <a:pt x="294" y="438"/>
                </a:cubicBezTo>
                <a:cubicBezTo>
                  <a:pt x="303" y="431"/>
                  <a:pt x="313" y="426"/>
                  <a:pt x="322" y="423"/>
                </a:cubicBezTo>
                <a:cubicBezTo>
                  <a:pt x="117" y="218"/>
                  <a:pt x="117" y="218"/>
                  <a:pt x="117" y="218"/>
                </a:cubicBezTo>
                <a:lnTo>
                  <a:pt x="79" y="180"/>
                </a:lnTo>
                <a:close/>
                <a:moveTo>
                  <a:pt x="374" y="494"/>
                </a:moveTo>
                <a:cubicBezTo>
                  <a:pt x="367" y="494"/>
                  <a:pt x="353" y="498"/>
                  <a:pt x="341" y="511"/>
                </a:cubicBezTo>
                <a:cubicBezTo>
                  <a:pt x="328" y="523"/>
                  <a:pt x="325" y="536"/>
                  <a:pt x="324" y="544"/>
                </a:cubicBezTo>
                <a:cubicBezTo>
                  <a:pt x="392" y="562"/>
                  <a:pt x="392" y="562"/>
                  <a:pt x="392" y="562"/>
                </a:cubicBezTo>
                <a:lnTo>
                  <a:pt x="374" y="494"/>
                </a:lnTo>
                <a:close/>
              </a:path>
            </a:pathLst>
          </a:custGeom>
          <a:solidFill>
            <a:srgbClr val="88848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188" name="Google Shape;188;p27"/>
          <p:cNvGraphicFramePr/>
          <p:nvPr/>
        </p:nvGraphicFramePr>
        <p:xfrm>
          <a:off x="1520250" y="1088350"/>
          <a:ext cx="6870375" cy="3825180"/>
        </p:xfrm>
        <a:graphic>
          <a:graphicData uri="http://schemas.openxmlformats.org/drawingml/2006/table">
            <a:tbl>
              <a:tblPr>
                <a:noFill/>
                <a:tableStyleId>{B2A4CBF4-54B5-4B0A-B938-097856DE4C08}</a:tableStyleId>
              </a:tblPr>
              <a:tblGrid>
                <a:gridCol w="5477550">
                  <a:extLst>
                    <a:ext uri="{9D8B030D-6E8A-4147-A177-3AD203B41FA5}">
                      <a16:colId xmlns:a16="http://schemas.microsoft.com/office/drawing/2014/main" val="20000"/>
                    </a:ext>
                  </a:extLst>
                </a:gridCol>
                <a:gridCol w="1392825">
                  <a:extLst>
                    <a:ext uri="{9D8B030D-6E8A-4147-A177-3AD203B41FA5}">
                      <a16:colId xmlns:a16="http://schemas.microsoft.com/office/drawing/2014/main" val="20001"/>
                    </a:ext>
                  </a:extLst>
                </a:gridCol>
              </a:tblGrid>
              <a:tr h="716325">
                <a:tc>
                  <a:txBody>
                    <a:bodyPr/>
                    <a:lstStyle/>
                    <a:p>
                      <a:pPr marL="0" lvl="0" indent="0" algn="l" rtl="0">
                        <a:spcBef>
                          <a:spcPts val="0"/>
                        </a:spcBef>
                        <a:spcAft>
                          <a:spcPts val="0"/>
                        </a:spcAft>
                        <a:buClr>
                          <a:srgbClr val="000000"/>
                        </a:buClr>
                        <a:buFont typeface="Arial"/>
                        <a:buNone/>
                      </a:pPr>
                      <a:r>
                        <a:rPr lang="en-GB" sz="1600"/>
                        <a:t>Welkom</a:t>
                      </a:r>
                      <a:r>
                        <a:rPr lang="en-GB" sz="1600">
                          <a:solidFill>
                            <a:schemeClr val="dk1"/>
                          </a:solidFill>
                        </a:rPr>
                        <a:t> en introductie</a:t>
                      </a:r>
                      <a:endParaRPr/>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13:05 - 13:15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83900">
                <a:tc>
                  <a:txBody>
                    <a:bodyPr/>
                    <a:lstStyle/>
                    <a:p>
                      <a:pPr marL="0" lvl="0" indent="0" algn="l" rtl="0">
                        <a:spcBef>
                          <a:spcPts val="0"/>
                        </a:spcBef>
                        <a:spcAft>
                          <a:spcPts val="0"/>
                        </a:spcAft>
                        <a:buClr>
                          <a:srgbClr val="000000"/>
                        </a:buClr>
                        <a:buFont typeface="Arial"/>
                        <a:buNone/>
                      </a:pPr>
                      <a:r>
                        <a:rPr lang="en-GB" sz="1600"/>
                        <a:t>Overzicht: wat hebben we gedaan in de vorige werkgroep?</a:t>
                      </a:r>
                      <a:endParaRPr sz="1600"/>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13:15 - 13:25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83900">
                <a:tc>
                  <a:txBody>
                    <a:bodyPr/>
                    <a:lstStyle/>
                    <a:p>
                      <a:pPr marL="0" lvl="0" indent="0" algn="l" rtl="0">
                        <a:spcBef>
                          <a:spcPts val="0"/>
                        </a:spcBef>
                        <a:spcAft>
                          <a:spcPts val="0"/>
                        </a:spcAft>
                        <a:buClr>
                          <a:srgbClr val="000000"/>
                        </a:buClr>
                        <a:buFont typeface="Arial"/>
                        <a:buNone/>
                      </a:pPr>
                      <a:r>
                        <a:rPr lang="en-GB" sz="1600"/>
                        <a:t>Een eerste poging tot een data model: feedback en brainstorming</a:t>
                      </a:r>
                      <a:endParaRPr/>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13:25 - 15:00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70525">
                <a:tc>
                  <a:txBody>
                    <a:bodyPr/>
                    <a:lstStyle/>
                    <a:p>
                      <a:pPr marL="0" lvl="0" indent="0" algn="l" rtl="0">
                        <a:spcBef>
                          <a:spcPts val="0"/>
                        </a:spcBef>
                        <a:spcAft>
                          <a:spcPts val="0"/>
                        </a:spcAft>
                        <a:buClr>
                          <a:srgbClr val="000000"/>
                        </a:buClr>
                        <a:buFont typeface="Arial"/>
                        <a:buNone/>
                      </a:pPr>
                      <a:r>
                        <a:rPr lang="en-GB" sz="1600"/>
                        <a:t>Vergelijking bestaande standaarden</a:t>
                      </a:r>
                      <a:endParaRPr sz="1600"/>
                    </a:p>
                    <a:p>
                      <a:pPr marL="0" lvl="0" indent="0" algn="l" rtl="0">
                        <a:spcBef>
                          <a:spcPts val="0"/>
                        </a:spcBef>
                        <a:spcAft>
                          <a:spcPts val="0"/>
                        </a:spcAft>
                        <a:buNone/>
                      </a:pPr>
                      <a:endParaRPr sz="1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15:00 - 15:20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70525">
                <a:tc>
                  <a:txBody>
                    <a:bodyPr/>
                    <a:lstStyle/>
                    <a:p>
                      <a:pPr marL="0" lvl="0" indent="0" algn="l" rtl="0">
                        <a:spcBef>
                          <a:spcPts val="0"/>
                        </a:spcBef>
                        <a:spcAft>
                          <a:spcPts val="0"/>
                        </a:spcAft>
                        <a:buClr>
                          <a:srgbClr val="000000"/>
                        </a:buClr>
                        <a:buFont typeface="Arial"/>
                        <a:buNone/>
                      </a:pPr>
                      <a:r>
                        <a:rPr lang="en-GB" sz="1600"/>
                        <a:t>Volgende stappen</a:t>
                      </a:r>
                      <a:endParaRPr sz="1600"/>
                    </a:p>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600"/>
                        <a:t>15:20-15:30</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54"/>
          <p:cNvPicPr preferRelativeResize="0"/>
          <p:nvPr/>
        </p:nvPicPr>
        <p:blipFill>
          <a:blip r:embed="rId3">
            <a:alphaModFix amt="10000"/>
          </a:blip>
          <a:stretch>
            <a:fillRect/>
          </a:stretch>
        </p:blipFill>
        <p:spPr>
          <a:xfrm>
            <a:off x="290225" y="0"/>
            <a:ext cx="8853776" cy="5143501"/>
          </a:xfrm>
          <a:prstGeom prst="rect">
            <a:avLst/>
          </a:prstGeom>
          <a:noFill/>
          <a:ln>
            <a:noFill/>
          </a:ln>
        </p:spPr>
      </p:pic>
      <p:sp>
        <p:nvSpPr>
          <p:cNvPr id="679" name="Google Shape;679;p54"/>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800" b="1"/>
              <a:t>Use case storyline - </a:t>
            </a:r>
            <a:r>
              <a:rPr lang="en-GB" sz="2800"/>
              <a:t>fietser routes</a:t>
            </a:r>
            <a:endParaRPr sz="1000"/>
          </a:p>
        </p:txBody>
      </p:sp>
      <p:sp>
        <p:nvSpPr>
          <p:cNvPr id="680" name="Google Shape;680;p54"/>
          <p:cNvSpPr txBox="1"/>
          <p:nvPr/>
        </p:nvSpPr>
        <p:spPr>
          <a:xfrm>
            <a:off x="764600" y="1305200"/>
            <a:ext cx="6881100" cy="23328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1200"/>
              </a:spcBef>
              <a:spcAft>
                <a:spcPts val="0"/>
              </a:spcAft>
              <a:buSzPts val="1100"/>
              <a:buChar char="●"/>
            </a:pPr>
            <a:r>
              <a:rPr lang="en-GB" sz="1100"/>
              <a:t>Als fietser wil ik mij verplaatsen van mijn thuis naar het werk. Hierbij wil ik gebruik maken van bestaande fietsroutes. </a:t>
            </a:r>
            <a:endParaRPr sz="1100"/>
          </a:p>
          <a:p>
            <a:pPr marL="0" lvl="0" indent="0" algn="just" rtl="0">
              <a:lnSpc>
                <a:spcPct val="115000"/>
              </a:lnSpc>
              <a:spcBef>
                <a:spcPts val="1200"/>
              </a:spcBef>
              <a:spcAft>
                <a:spcPts val="0"/>
              </a:spcAft>
              <a:buNone/>
            </a:pPr>
            <a:endParaRPr sz="1100"/>
          </a:p>
          <a:p>
            <a:pPr marL="457200" lvl="0" indent="-298450" algn="just" rtl="0">
              <a:lnSpc>
                <a:spcPct val="115000"/>
              </a:lnSpc>
              <a:spcBef>
                <a:spcPts val="1200"/>
              </a:spcBef>
              <a:spcAft>
                <a:spcPts val="0"/>
              </a:spcAft>
              <a:buSzPts val="1100"/>
              <a:buChar char="●"/>
            </a:pPr>
            <a:r>
              <a:rPr lang="en-GB" sz="1100"/>
              <a:t>Ik wil een zicht hebben op de eigenschappen van deze route, en welke type wegen het zijn (enkel fietspad, scheiding tussen fietspad en gemotoriseerd vervoer, etc.)</a:t>
            </a:r>
            <a:endParaRPr sz="1100"/>
          </a:p>
          <a:p>
            <a:pPr marL="457200" lvl="0" indent="0" algn="just" rtl="0">
              <a:lnSpc>
                <a:spcPct val="115000"/>
              </a:lnSpc>
              <a:spcBef>
                <a:spcPts val="1200"/>
              </a:spcBef>
              <a:spcAft>
                <a:spcPts val="0"/>
              </a:spcAft>
              <a:buNone/>
            </a:pPr>
            <a:endParaRPr sz="1100"/>
          </a:p>
          <a:p>
            <a:pPr marL="457200" lvl="0" indent="-298450" algn="just" rtl="0">
              <a:lnSpc>
                <a:spcPct val="115000"/>
              </a:lnSpc>
              <a:spcBef>
                <a:spcPts val="1200"/>
              </a:spcBef>
              <a:spcAft>
                <a:spcPts val="0"/>
              </a:spcAft>
              <a:buSzPts val="1100"/>
              <a:buChar char="●"/>
            </a:pPr>
            <a:r>
              <a:rPr lang="en-GB" sz="1100"/>
              <a:t>Bovendien is het ook belangrijk om te weten of er veel wagens op deze wegen rijden, wat de kwaliteit is van de wegen en of dit door veel fietsers wordt gekozen als fietsroute.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55"/>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grpSp>
        <p:nvGrpSpPr>
          <p:cNvPr id="686" name="Google Shape;686;p55"/>
          <p:cNvGrpSpPr/>
          <p:nvPr/>
        </p:nvGrpSpPr>
        <p:grpSpPr>
          <a:xfrm>
            <a:off x="1523400" y="2051413"/>
            <a:ext cx="1863000" cy="866401"/>
            <a:chOff x="350825" y="2282013"/>
            <a:chExt cx="1863000" cy="866401"/>
          </a:xfrm>
        </p:grpSpPr>
        <p:sp>
          <p:nvSpPr>
            <p:cNvPr id="687" name="Google Shape;687;p55"/>
            <p:cNvSpPr/>
            <p:nvPr/>
          </p:nvSpPr>
          <p:spPr>
            <a:xfrm>
              <a:off x="3508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88" name="Google Shape;688;p55"/>
            <p:cNvSpPr/>
            <p:nvPr/>
          </p:nvSpPr>
          <p:spPr>
            <a:xfrm>
              <a:off x="3508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grpSp>
      <p:sp>
        <p:nvSpPr>
          <p:cNvPr id="689" name="Google Shape;689;p55"/>
          <p:cNvSpPr txBox="1"/>
          <p:nvPr/>
        </p:nvSpPr>
        <p:spPr>
          <a:xfrm>
            <a:off x="436950" y="190650"/>
            <a:ext cx="4035900" cy="136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i="1"/>
          </a:p>
          <a:p>
            <a:pPr marL="0" lvl="0" indent="0" algn="just" rtl="0">
              <a:lnSpc>
                <a:spcPct val="115000"/>
              </a:lnSpc>
              <a:spcBef>
                <a:spcPts val="1200"/>
              </a:spcBef>
              <a:spcAft>
                <a:spcPts val="1200"/>
              </a:spcAft>
              <a:buNone/>
            </a:pPr>
            <a:r>
              <a:rPr lang="en-GB" sz="1100"/>
              <a:t>Als fietser wil ik mij verplaatsen van mijn thuis naar het werk. Hierbij wil ik gebruik maken van bestaande </a:t>
            </a:r>
            <a:r>
              <a:rPr lang="en-GB" sz="1100" b="1"/>
              <a:t>fietsroutes</a:t>
            </a:r>
            <a:r>
              <a:rPr lang="en-GB" sz="1100"/>
              <a:t>. </a:t>
            </a:r>
            <a:endParaRPr i="1"/>
          </a:p>
        </p:txBody>
      </p:sp>
      <p:sp>
        <p:nvSpPr>
          <p:cNvPr id="690" name="Google Shape;690;p55"/>
          <p:cNvSpPr/>
          <p:nvPr/>
        </p:nvSpPr>
        <p:spPr>
          <a:xfrm>
            <a:off x="5486850" y="1823650"/>
            <a:ext cx="3450600" cy="2968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sz="1200">
                <a:solidFill>
                  <a:schemeClr val="dk1"/>
                </a:solidFill>
              </a:rPr>
              <a:t>Hieronder verstaan we alles onder route:</a:t>
            </a:r>
            <a:endParaRPr sz="1200">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a:solidFill>
                  <a:schemeClr val="dk1"/>
                </a:solidFill>
              </a:rPr>
              <a:t>Start en einde van de route</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Omgevingskenmerken van de route</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Functie (woon/werk)</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a:t>
            </a:r>
            <a:endParaRPr sz="1200">
              <a:solidFill>
                <a:schemeClr val="dk1"/>
              </a:solidFill>
            </a:endParaRPr>
          </a:p>
        </p:txBody>
      </p:sp>
      <p:grpSp>
        <p:nvGrpSpPr>
          <p:cNvPr id="691" name="Google Shape;691;p55"/>
          <p:cNvGrpSpPr/>
          <p:nvPr/>
        </p:nvGrpSpPr>
        <p:grpSpPr>
          <a:xfrm>
            <a:off x="1523400" y="3537313"/>
            <a:ext cx="1863000" cy="866401"/>
            <a:chOff x="2656175" y="2282013"/>
            <a:chExt cx="1863000" cy="866401"/>
          </a:xfrm>
        </p:grpSpPr>
        <p:sp>
          <p:nvSpPr>
            <p:cNvPr id="692" name="Google Shape;692;p55"/>
            <p:cNvSpPr/>
            <p:nvPr/>
          </p:nvSpPr>
          <p:spPr>
            <a:xfrm>
              <a:off x="2656175" y="2596413"/>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3" name="Google Shape;693;p55"/>
            <p:cNvSpPr/>
            <p:nvPr/>
          </p:nvSpPr>
          <p:spPr>
            <a:xfrm>
              <a:off x="2656175" y="2282013"/>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Route</a:t>
              </a:r>
              <a:endParaRPr sz="800">
                <a:solidFill>
                  <a:srgbClr val="FFFFFF"/>
                </a:solidFill>
              </a:endParaRPr>
            </a:p>
          </p:txBody>
        </p:sp>
      </p:grpSp>
      <p:cxnSp>
        <p:nvCxnSpPr>
          <p:cNvPr id="694" name="Google Shape;694;p55"/>
          <p:cNvCxnSpPr>
            <a:stCxn id="687" idx="2"/>
            <a:endCxn id="693" idx="0"/>
          </p:cNvCxnSpPr>
          <p:nvPr/>
        </p:nvCxnSpPr>
        <p:spPr>
          <a:xfrm>
            <a:off x="2454900" y="2917813"/>
            <a:ext cx="0" cy="619500"/>
          </a:xfrm>
          <a:prstGeom prst="straightConnector1">
            <a:avLst/>
          </a:prstGeom>
          <a:noFill/>
          <a:ln w="9525" cap="flat" cmpd="sng">
            <a:solidFill>
              <a:srgbClr val="38761D"/>
            </a:solidFill>
            <a:prstDash val="dash"/>
            <a:round/>
            <a:headEnd type="none" w="med" len="med"/>
            <a:tailEnd type="none" w="med" len="med"/>
          </a:ln>
        </p:spPr>
      </p:cxnSp>
      <p:grpSp>
        <p:nvGrpSpPr>
          <p:cNvPr id="695" name="Google Shape;695;p55"/>
          <p:cNvGrpSpPr/>
          <p:nvPr/>
        </p:nvGrpSpPr>
        <p:grpSpPr>
          <a:xfrm>
            <a:off x="6368982" y="594247"/>
            <a:ext cx="1365824" cy="690030"/>
            <a:chOff x="1259600" y="1433788"/>
            <a:chExt cx="6929600" cy="3500913"/>
          </a:xfrm>
        </p:grpSpPr>
        <p:grpSp>
          <p:nvGrpSpPr>
            <p:cNvPr id="696" name="Google Shape;696;p55"/>
            <p:cNvGrpSpPr/>
            <p:nvPr/>
          </p:nvGrpSpPr>
          <p:grpSpPr>
            <a:xfrm>
              <a:off x="1259600" y="4068288"/>
              <a:ext cx="1863000" cy="866401"/>
              <a:chOff x="3867200" y="3506913"/>
              <a:chExt cx="1863000" cy="866401"/>
            </a:xfrm>
          </p:grpSpPr>
          <p:sp>
            <p:nvSpPr>
              <p:cNvPr id="697" name="Google Shape;697;p55"/>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8" name="Google Shape;698;p55"/>
              <p:cNvSpPr/>
              <p:nvPr/>
            </p:nvSpPr>
            <p:spPr>
              <a:xfrm>
                <a:off x="3867200" y="35069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699" name="Google Shape;699;p55"/>
            <p:cNvGrpSpPr/>
            <p:nvPr/>
          </p:nvGrpSpPr>
          <p:grpSpPr>
            <a:xfrm>
              <a:off x="3792900" y="2724088"/>
              <a:ext cx="1863000" cy="866401"/>
              <a:chOff x="3867200" y="2138538"/>
              <a:chExt cx="1863000" cy="866401"/>
            </a:xfrm>
          </p:grpSpPr>
          <p:sp>
            <p:nvSpPr>
              <p:cNvPr id="700" name="Google Shape;700;p55"/>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01" name="Google Shape;701;p55"/>
              <p:cNvSpPr/>
              <p:nvPr/>
            </p:nvSpPr>
            <p:spPr>
              <a:xfrm>
                <a:off x="3867200"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02" name="Google Shape;702;p55"/>
            <p:cNvGrpSpPr/>
            <p:nvPr/>
          </p:nvGrpSpPr>
          <p:grpSpPr>
            <a:xfrm>
              <a:off x="3792900" y="4068288"/>
              <a:ext cx="1863000" cy="866401"/>
              <a:chOff x="6451050" y="3486313"/>
              <a:chExt cx="1863000" cy="866401"/>
            </a:xfrm>
          </p:grpSpPr>
          <p:sp>
            <p:nvSpPr>
              <p:cNvPr id="703" name="Google Shape;703;p55"/>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04" name="Google Shape;704;p55"/>
              <p:cNvSpPr/>
              <p:nvPr/>
            </p:nvSpPr>
            <p:spPr>
              <a:xfrm>
                <a:off x="6451050" y="34863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05" name="Google Shape;705;p55"/>
            <p:cNvGrpSpPr/>
            <p:nvPr/>
          </p:nvGrpSpPr>
          <p:grpSpPr>
            <a:xfrm>
              <a:off x="6326200" y="4068300"/>
              <a:ext cx="1863000" cy="866401"/>
              <a:chOff x="6389975" y="2129613"/>
              <a:chExt cx="1863000" cy="866401"/>
            </a:xfrm>
          </p:grpSpPr>
          <p:sp>
            <p:nvSpPr>
              <p:cNvPr id="706" name="Google Shape;706;p55"/>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07" name="Google Shape;707;p55"/>
              <p:cNvSpPr/>
              <p:nvPr/>
            </p:nvSpPr>
            <p:spPr>
              <a:xfrm>
                <a:off x="6389975" y="2129613"/>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08" name="Google Shape;708;p55"/>
            <p:cNvGrpSpPr/>
            <p:nvPr/>
          </p:nvGrpSpPr>
          <p:grpSpPr>
            <a:xfrm>
              <a:off x="1259600" y="1433788"/>
              <a:ext cx="1863000" cy="866401"/>
              <a:chOff x="1055975" y="976113"/>
              <a:chExt cx="1863000" cy="866401"/>
            </a:xfrm>
          </p:grpSpPr>
          <p:sp>
            <p:nvSpPr>
              <p:cNvPr id="709" name="Google Shape;709;p55"/>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10" name="Google Shape;710;p55"/>
              <p:cNvSpPr/>
              <p:nvPr/>
            </p:nvSpPr>
            <p:spPr>
              <a:xfrm>
                <a:off x="1055975" y="9761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11" name="Google Shape;711;p55"/>
            <p:cNvGrpSpPr/>
            <p:nvPr/>
          </p:nvGrpSpPr>
          <p:grpSpPr>
            <a:xfrm>
              <a:off x="6326200" y="1433788"/>
              <a:ext cx="1863000" cy="866401"/>
              <a:chOff x="1055975" y="2138538"/>
              <a:chExt cx="1863000" cy="866401"/>
            </a:xfrm>
          </p:grpSpPr>
          <p:sp>
            <p:nvSpPr>
              <p:cNvPr id="712" name="Google Shape;712;p55"/>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13" name="Google Shape;713;p55"/>
              <p:cNvSpPr/>
              <p:nvPr/>
            </p:nvSpPr>
            <p:spPr>
              <a:xfrm>
                <a:off x="1055975"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714" name="Google Shape;714;p55"/>
            <p:cNvGrpSpPr/>
            <p:nvPr/>
          </p:nvGrpSpPr>
          <p:grpSpPr>
            <a:xfrm>
              <a:off x="3792900" y="1433788"/>
              <a:ext cx="1863000" cy="866401"/>
              <a:chOff x="3867500" y="939263"/>
              <a:chExt cx="1863000" cy="866401"/>
            </a:xfrm>
          </p:grpSpPr>
          <p:sp>
            <p:nvSpPr>
              <p:cNvPr id="715" name="Google Shape;715;p55"/>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16" name="Google Shape;716;p55"/>
              <p:cNvSpPr/>
              <p:nvPr/>
            </p:nvSpPr>
            <p:spPr>
              <a:xfrm>
                <a:off x="3867500" y="93926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717" name="Google Shape;717;p55"/>
            <p:cNvCxnSpPr>
              <a:stCxn id="715" idx="2"/>
              <a:endCxn id="701"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718" name="Google Shape;718;p55"/>
            <p:cNvCxnSpPr>
              <a:stCxn id="709" idx="3"/>
              <a:endCxn id="715"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719" name="Google Shape;719;p55"/>
            <p:cNvCxnSpPr>
              <a:stCxn id="712" idx="1"/>
              <a:endCxn id="715"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720" name="Google Shape;720;p55"/>
            <p:cNvCxnSpPr>
              <a:stCxn id="709" idx="2"/>
              <a:endCxn id="700"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721" name="Google Shape;721;p55"/>
            <p:cNvCxnSpPr>
              <a:stCxn id="712" idx="2"/>
              <a:endCxn id="700"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722" name="Google Shape;722;p55"/>
            <p:cNvCxnSpPr>
              <a:stCxn id="700" idx="2"/>
              <a:endCxn id="698"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723" name="Google Shape;723;p55"/>
            <p:cNvCxnSpPr>
              <a:stCxn id="700" idx="2"/>
              <a:endCxn id="707"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56"/>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sp>
        <p:nvSpPr>
          <p:cNvPr id="729" name="Google Shape;729;p56"/>
          <p:cNvSpPr txBox="1"/>
          <p:nvPr/>
        </p:nvSpPr>
        <p:spPr>
          <a:xfrm>
            <a:off x="436950" y="190650"/>
            <a:ext cx="40359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i="1"/>
          </a:p>
          <a:p>
            <a:pPr marL="0" lvl="0" indent="0" algn="just" rtl="0">
              <a:lnSpc>
                <a:spcPct val="115000"/>
              </a:lnSpc>
              <a:spcBef>
                <a:spcPts val="1200"/>
              </a:spcBef>
              <a:spcAft>
                <a:spcPts val="1200"/>
              </a:spcAft>
              <a:buNone/>
            </a:pPr>
            <a:r>
              <a:rPr lang="en-GB" sz="1100"/>
              <a:t>Ik wil een zicht hebben op de eigenschappen van deze route, en welke type wegen het zijn (fietspad aan beide zijden, geen fietspad, eenrichtingsverkeer, scheiding tussen fietspad en gemotoriseerd vervoer, etc.)</a:t>
            </a:r>
            <a:endParaRPr i="1"/>
          </a:p>
        </p:txBody>
      </p:sp>
      <p:sp>
        <p:nvSpPr>
          <p:cNvPr id="730" name="Google Shape;730;p56"/>
          <p:cNvSpPr/>
          <p:nvPr/>
        </p:nvSpPr>
        <p:spPr>
          <a:xfrm>
            <a:off x="5474050" y="1856600"/>
            <a:ext cx="3450600" cy="2968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GB" sz="1200">
                <a:solidFill>
                  <a:schemeClr val="dk1"/>
                </a:solidFill>
              </a:rPr>
              <a:t>Hieronder verstaan we alles dat te maken heeft met de wegcode op de fietswegen:</a:t>
            </a:r>
            <a:endParaRPr sz="1200">
              <a:solidFill>
                <a:schemeClr val="dk1"/>
              </a:solidFill>
            </a:endParaRPr>
          </a:p>
          <a:p>
            <a:pPr marL="457200" marR="0" lvl="0" indent="-304800" algn="l" rtl="0">
              <a:lnSpc>
                <a:spcPct val="115000"/>
              </a:lnSpc>
              <a:spcBef>
                <a:spcPts val="1000"/>
              </a:spcBef>
              <a:spcAft>
                <a:spcPts val="0"/>
              </a:spcAft>
              <a:buClr>
                <a:schemeClr val="dk1"/>
              </a:buClr>
              <a:buSzPts val="1200"/>
              <a:buChar char="●"/>
            </a:pPr>
            <a:r>
              <a:rPr lang="en-GB" sz="1200">
                <a:solidFill>
                  <a:schemeClr val="dk1"/>
                </a:solidFill>
              </a:rPr>
              <a:t>Voorrangsregels</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Rijrichting</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a:t>
            </a:r>
            <a:endParaRPr sz="1200">
              <a:solidFill>
                <a:schemeClr val="dk1"/>
              </a:solidFill>
            </a:endParaRPr>
          </a:p>
        </p:txBody>
      </p:sp>
      <p:grpSp>
        <p:nvGrpSpPr>
          <p:cNvPr id="731" name="Google Shape;731;p56"/>
          <p:cNvGrpSpPr/>
          <p:nvPr/>
        </p:nvGrpSpPr>
        <p:grpSpPr>
          <a:xfrm>
            <a:off x="380400" y="2051413"/>
            <a:ext cx="1863000" cy="866401"/>
            <a:chOff x="350825" y="2282013"/>
            <a:chExt cx="1863000" cy="866401"/>
          </a:xfrm>
        </p:grpSpPr>
        <p:sp>
          <p:nvSpPr>
            <p:cNvPr id="732" name="Google Shape;732;p56"/>
            <p:cNvSpPr/>
            <p:nvPr/>
          </p:nvSpPr>
          <p:spPr>
            <a:xfrm>
              <a:off x="3508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33" name="Google Shape;733;p56"/>
            <p:cNvSpPr/>
            <p:nvPr/>
          </p:nvSpPr>
          <p:spPr>
            <a:xfrm>
              <a:off x="3508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grpSp>
      <p:grpSp>
        <p:nvGrpSpPr>
          <p:cNvPr id="734" name="Google Shape;734;p56"/>
          <p:cNvGrpSpPr/>
          <p:nvPr/>
        </p:nvGrpSpPr>
        <p:grpSpPr>
          <a:xfrm>
            <a:off x="1523400" y="3537313"/>
            <a:ext cx="1863000" cy="866401"/>
            <a:chOff x="2656175" y="2282013"/>
            <a:chExt cx="1863000" cy="866401"/>
          </a:xfrm>
        </p:grpSpPr>
        <p:sp>
          <p:nvSpPr>
            <p:cNvPr id="735" name="Google Shape;735;p56"/>
            <p:cNvSpPr/>
            <p:nvPr/>
          </p:nvSpPr>
          <p:spPr>
            <a:xfrm>
              <a:off x="2656175" y="2596413"/>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36" name="Google Shape;736;p56"/>
            <p:cNvSpPr/>
            <p:nvPr/>
          </p:nvSpPr>
          <p:spPr>
            <a:xfrm>
              <a:off x="2656175" y="2282013"/>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Wegcode</a:t>
              </a:r>
              <a:endParaRPr sz="800">
                <a:solidFill>
                  <a:srgbClr val="FFFFFF"/>
                </a:solidFill>
              </a:endParaRPr>
            </a:p>
          </p:txBody>
        </p:sp>
      </p:grpSp>
      <p:grpSp>
        <p:nvGrpSpPr>
          <p:cNvPr id="737" name="Google Shape;737;p56"/>
          <p:cNvGrpSpPr/>
          <p:nvPr/>
        </p:nvGrpSpPr>
        <p:grpSpPr>
          <a:xfrm>
            <a:off x="6368982" y="594247"/>
            <a:ext cx="1365824" cy="690030"/>
            <a:chOff x="1259600" y="1433788"/>
            <a:chExt cx="6929600" cy="3500913"/>
          </a:xfrm>
        </p:grpSpPr>
        <p:grpSp>
          <p:nvGrpSpPr>
            <p:cNvPr id="738" name="Google Shape;738;p56"/>
            <p:cNvGrpSpPr/>
            <p:nvPr/>
          </p:nvGrpSpPr>
          <p:grpSpPr>
            <a:xfrm>
              <a:off x="1259600" y="4068288"/>
              <a:ext cx="1863000" cy="866401"/>
              <a:chOff x="3867200" y="3506913"/>
              <a:chExt cx="1863000" cy="866401"/>
            </a:xfrm>
          </p:grpSpPr>
          <p:sp>
            <p:nvSpPr>
              <p:cNvPr id="739" name="Google Shape;739;p56"/>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40" name="Google Shape;740;p56"/>
              <p:cNvSpPr/>
              <p:nvPr/>
            </p:nvSpPr>
            <p:spPr>
              <a:xfrm>
                <a:off x="3867200" y="35069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41" name="Google Shape;741;p56"/>
            <p:cNvGrpSpPr/>
            <p:nvPr/>
          </p:nvGrpSpPr>
          <p:grpSpPr>
            <a:xfrm>
              <a:off x="3792900" y="2724088"/>
              <a:ext cx="1863000" cy="866401"/>
              <a:chOff x="3867200" y="2138538"/>
              <a:chExt cx="1863000" cy="866401"/>
            </a:xfrm>
          </p:grpSpPr>
          <p:sp>
            <p:nvSpPr>
              <p:cNvPr id="742" name="Google Shape;742;p56"/>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43" name="Google Shape;743;p56"/>
              <p:cNvSpPr/>
              <p:nvPr/>
            </p:nvSpPr>
            <p:spPr>
              <a:xfrm>
                <a:off x="3867200"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44" name="Google Shape;744;p56"/>
            <p:cNvGrpSpPr/>
            <p:nvPr/>
          </p:nvGrpSpPr>
          <p:grpSpPr>
            <a:xfrm>
              <a:off x="3792900" y="4068288"/>
              <a:ext cx="1863000" cy="866401"/>
              <a:chOff x="6451050" y="3486313"/>
              <a:chExt cx="1863000" cy="866401"/>
            </a:xfrm>
          </p:grpSpPr>
          <p:sp>
            <p:nvSpPr>
              <p:cNvPr id="745" name="Google Shape;745;p56"/>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46" name="Google Shape;746;p56"/>
              <p:cNvSpPr/>
              <p:nvPr/>
            </p:nvSpPr>
            <p:spPr>
              <a:xfrm>
                <a:off x="6451050" y="3486313"/>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47" name="Google Shape;747;p56"/>
            <p:cNvGrpSpPr/>
            <p:nvPr/>
          </p:nvGrpSpPr>
          <p:grpSpPr>
            <a:xfrm>
              <a:off x="6326200" y="4068300"/>
              <a:ext cx="1863000" cy="866401"/>
              <a:chOff x="6389975" y="2129613"/>
              <a:chExt cx="1863000" cy="866401"/>
            </a:xfrm>
          </p:grpSpPr>
          <p:sp>
            <p:nvSpPr>
              <p:cNvPr id="748" name="Google Shape;748;p56"/>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49" name="Google Shape;749;p56"/>
              <p:cNvSpPr/>
              <p:nvPr/>
            </p:nvSpPr>
            <p:spPr>
              <a:xfrm>
                <a:off x="6389975" y="21296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50" name="Google Shape;750;p56"/>
            <p:cNvGrpSpPr/>
            <p:nvPr/>
          </p:nvGrpSpPr>
          <p:grpSpPr>
            <a:xfrm>
              <a:off x="1259600" y="1433788"/>
              <a:ext cx="1863000" cy="866401"/>
              <a:chOff x="1055975" y="976113"/>
              <a:chExt cx="1863000" cy="866401"/>
            </a:xfrm>
          </p:grpSpPr>
          <p:sp>
            <p:nvSpPr>
              <p:cNvPr id="751" name="Google Shape;751;p56"/>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52" name="Google Shape;752;p56"/>
              <p:cNvSpPr/>
              <p:nvPr/>
            </p:nvSpPr>
            <p:spPr>
              <a:xfrm>
                <a:off x="1055975" y="9761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53" name="Google Shape;753;p56"/>
            <p:cNvGrpSpPr/>
            <p:nvPr/>
          </p:nvGrpSpPr>
          <p:grpSpPr>
            <a:xfrm>
              <a:off x="6326200" y="1433788"/>
              <a:ext cx="1863000" cy="866401"/>
              <a:chOff x="1055975" y="2138538"/>
              <a:chExt cx="1863000" cy="866401"/>
            </a:xfrm>
          </p:grpSpPr>
          <p:sp>
            <p:nvSpPr>
              <p:cNvPr id="754" name="Google Shape;754;p56"/>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55" name="Google Shape;755;p56"/>
              <p:cNvSpPr/>
              <p:nvPr/>
            </p:nvSpPr>
            <p:spPr>
              <a:xfrm>
                <a:off x="1055975"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756" name="Google Shape;756;p56"/>
            <p:cNvGrpSpPr/>
            <p:nvPr/>
          </p:nvGrpSpPr>
          <p:grpSpPr>
            <a:xfrm>
              <a:off x="3792900" y="1433788"/>
              <a:ext cx="1863000" cy="866401"/>
              <a:chOff x="3867500" y="939263"/>
              <a:chExt cx="1863000" cy="866401"/>
            </a:xfrm>
          </p:grpSpPr>
          <p:sp>
            <p:nvSpPr>
              <p:cNvPr id="757" name="Google Shape;757;p56"/>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58" name="Google Shape;758;p56"/>
              <p:cNvSpPr/>
              <p:nvPr/>
            </p:nvSpPr>
            <p:spPr>
              <a:xfrm>
                <a:off x="3867500" y="93926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759" name="Google Shape;759;p56"/>
            <p:cNvCxnSpPr>
              <a:stCxn id="757" idx="2"/>
              <a:endCxn id="743"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760" name="Google Shape;760;p56"/>
            <p:cNvCxnSpPr>
              <a:stCxn id="751" idx="3"/>
              <a:endCxn id="757"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761" name="Google Shape;761;p56"/>
            <p:cNvCxnSpPr>
              <a:stCxn id="754" idx="1"/>
              <a:endCxn id="757"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762" name="Google Shape;762;p56"/>
            <p:cNvCxnSpPr>
              <a:stCxn id="751" idx="2"/>
              <a:endCxn id="742"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763" name="Google Shape;763;p56"/>
            <p:cNvCxnSpPr>
              <a:stCxn id="754" idx="2"/>
              <a:endCxn id="742"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764" name="Google Shape;764;p56"/>
            <p:cNvCxnSpPr>
              <a:stCxn id="742" idx="2"/>
              <a:endCxn id="740"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765" name="Google Shape;765;p56"/>
            <p:cNvCxnSpPr>
              <a:stCxn id="742" idx="2"/>
              <a:endCxn id="749"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grpSp>
        <p:nvGrpSpPr>
          <p:cNvPr id="766" name="Google Shape;766;p56"/>
          <p:cNvGrpSpPr/>
          <p:nvPr/>
        </p:nvGrpSpPr>
        <p:grpSpPr>
          <a:xfrm>
            <a:off x="2709000" y="2051413"/>
            <a:ext cx="1863000" cy="866401"/>
            <a:chOff x="1570025" y="2282013"/>
            <a:chExt cx="1863000" cy="866401"/>
          </a:xfrm>
        </p:grpSpPr>
        <p:sp>
          <p:nvSpPr>
            <p:cNvPr id="767" name="Google Shape;767;p56"/>
            <p:cNvSpPr/>
            <p:nvPr/>
          </p:nvSpPr>
          <p:spPr>
            <a:xfrm>
              <a:off x="15700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68" name="Google Shape;768;p56"/>
            <p:cNvSpPr/>
            <p:nvPr/>
          </p:nvSpPr>
          <p:spPr>
            <a:xfrm>
              <a:off x="15700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Fietsinfrastructuur</a:t>
              </a:r>
              <a:endParaRPr sz="8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57"/>
          <p:cNvPicPr preferRelativeResize="0"/>
          <p:nvPr/>
        </p:nvPicPr>
        <p:blipFill rotWithShape="1">
          <a:blip r:embed="rId3">
            <a:alphaModFix amt="10000"/>
          </a:blip>
          <a:srcRect l="44900"/>
          <a:stretch/>
        </p:blipFill>
        <p:spPr>
          <a:xfrm>
            <a:off x="4893450" y="0"/>
            <a:ext cx="4250430" cy="5143503"/>
          </a:xfrm>
          <a:prstGeom prst="rect">
            <a:avLst/>
          </a:prstGeom>
          <a:noFill/>
          <a:ln>
            <a:noFill/>
          </a:ln>
        </p:spPr>
      </p:pic>
      <p:sp>
        <p:nvSpPr>
          <p:cNvPr id="774" name="Google Shape;774;p57"/>
          <p:cNvSpPr txBox="1"/>
          <p:nvPr/>
        </p:nvSpPr>
        <p:spPr>
          <a:xfrm>
            <a:off x="436950" y="190650"/>
            <a:ext cx="4035900" cy="175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Use case storyline</a:t>
            </a:r>
            <a:br>
              <a:rPr lang="en-GB" sz="2900" b="1"/>
            </a:br>
            <a:endParaRPr i="1"/>
          </a:p>
          <a:p>
            <a:pPr marL="0" lvl="0" indent="0" algn="just" rtl="0">
              <a:lnSpc>
                <a:spcPct val="115000"/>
              </a:lnSpc>
              <a:spcBef>
                <a:spcPts val="1200"/>
              </a:spcBef>
              <a:spcAft>
                <a:spcPts val="1200"/>
              </a:spcAft>
              <a:buNone/>
            </a:pPr>
            <a:r>
              <a:rPr lang="en-GB" sz="1100"/>
              <a:t>Bovendien is het ook belangrijk om te weten of er veel wagens op deze wegen rijden, wat de kwaliteit is van de wegen en of dit door veel fietsers wordt gekozen als fietsroute. </a:t>
            </a:r>
            <a:endParaRPr sz="1100"/>
          </a:p>
        </p:txBody>
      </p:sp>
      <p:sp>
        <p:nvSpPr>
          <p:cNvPr id="775" name="Google Shape;775;p57"/>
          <p:cNvSpPr/>
          <p:nvPr/>
        </p:nvSpPr>
        <p:spPr>
          <a:xfrm>
            <a:off x="5474050" y="1856600"/>
            <a:ext cx="3450600" cy="2968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Intensiteit gemotoriseerd verkeer</a:t>
            </a:r>
            <a:endParaRPr sz="1200">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GB" sz="1200">
                <a:solidFill>
                  <a:schemeClr val="dk1"/>
                </a:solidFill>
              </a:rPr>
              <a:t>Intensiteit fietsverkeer</a:t>
            </a:r>
            <a:endParaRPr sz="1200">
              <a:solidFill>
                <a:schemeClr val="dk1"/>
              </a:solidFill>
            </a:endParaRPr>
          </a:p>
        </p:txBody>
      </p:sp>
      <p:grpSp>
        <p:nvGrpSpPr>
          <p:cNvPr id="776" name="Google Shape;776;p57"/>
          <p:cNvGrpSpPr/>
          <p:nvPr/>
        </p:nvGrpSpPr>
        <p:grpSpPr>
          <a:xfrm>
            <a:off x="1523400" y="2051413"/>
            <a:ext cx="1863000" cy="866401"/>
            <a:chOff x="350825" y="2282013"/>
            <a:chExt cx="1863000" cy="866401"/>
          </a:xfrm>
        </p:grpSpPr>
        <p:sp>
          <p:nvSpPr>
            <p:cNvPr id="777" name="Google Shape;777;p57"/>
            <p:cNvSpPr/>
            <p:nvPr/>
          </p:nvSpPr>
          <p:spPr>
            <a:xfrm>
              <a:off x="350825" y="25964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78" name="Google Shape;778;p57"/>
            <p:cNvSpPr/>
            <p:nvPr/>
          </p:nvSpPr>
          <p:spPr>
            <a:xfrm>
              <a:off x="350825" y="22820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grpSp>
      <p:grpSp>
        <p:nvGrpSpPr>
          <p:cNvPr id="779" name="Google Shape;779;p57"/>
          <p:cNvGrpSpPr/>
          <p:nvPr/>
        </p:nvGrpSpPr>
        <p:grpSpPr>
          <a:xfrm>
            <a:off x="1523400" y="3537313"/>
            <a:ext cx="1863000" cy="866401"/>
            <a:chOff x="2656175" y="2282013"/>
            <a:chExt cx="1863000" cy="866401"/>
          </a:xfrm>
        </p:grpSpPr>
        <p:sp>
          <p:nvSpPr>
            <p:cNvPr id="780" name="Google Shape;780;p57"/>
            <p:cNvSpPr/>
            <p:nvPr/>
          </p:nvSpPr>
          <p:spPr>
            <a:xfrm>
              <a:off x="2656175" y="2596413"/>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81" name="Google Shape;781;p57"/>
            <p:cNvSpPr/>
            <p:nvPr/>
          </p:nvSpPr>
          <p:spPr>
            <a:xfrm>
              <a:off x="2656175" y="2282013"/>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Intensiteit</a:t>
              </a:r>
              <a:endParaRPr sz="800">
                <a:solidFill>
                  <a:srgbClr val="FFFFFF"/>
                </a:solidFill>
              </a:endParaRPr>
            </a:p>
          </p:txBody>
        </p:sp>
      </p:grpSp>
      <p:cxnSp>
        <p:nvCxnSpPr>
          <p:cNvPr id="782" name="Google Shape;782;p57"/>
          <p:cNvCxnSpPr>
            <a:stCxn id="777" idx="2"/>
            <a:endCxn id="781" idx="0"/>
          </p:cNvCxnSpPr>
          <p:nvPr/>
        </p:nvCxnSpPr>
        <p:spPr>
          <a:xfrm>
            <a:off x="2454900" y="2917813"/>
            <a:ext cx="0" cy="619500"/>
          </a:xfrm>
          <a:prstGeom prst="straightConnector1">
            <a:avLst/>
          </a:prstGeom>
          <a:noFill/>
          <a:ln w="9525" cap="flat" cmpd="sng">
            <a:solidFill>
              <a:srgbClr val="38761D"/>
            </a:solidFill>
            <a:prstDash val="dash"/>
            <a:round/>
            <a:headEnd type="none" w="med" len="med"/>
            <a:tailEnd type="none" w="med" len="med"/>
          </a:ln>
        </p:spPr>
      </p:cxnSp>
      <p:grpSp>
        <p:nvGrpSpPr>
          <p:cNvPr id="783" name="Google Shape;783;p57"/>
          <p:cNvGrpSpPr/>
          <p:nvPr/>
        </p:nvGrpSpPr>
        <p:grpSpPr>
          <a:xfrm>
            <a:off x="6368982" y="594247"/>
            <a:ext cx="1365824" cy="690030"/>
            <a:chOff x="1259600" y="1433788"/>
            <a:chExt cx="6929600" cy="3500913"/>
          </a:xfrm>
        </p:grpSpPr>
        <p:grpSp>
          <p:nvGrpSpPr>
            <p:cNvPr id="784" name="Google Shape;784;p57"/>
            <p:cNvGrpSpPr/>
            <p:nvPr/>
          </p:nvGrpSpPr>
          <p:grpSpPr>
            <a:xfrm>
              <a:off x="1259600" y="4068288"/>
              <a:ext cx="1863000" cy="866401"/>
              <a:chOff x="3867200" y="3506913"/>
              <a:chExt cx="1863000" cy="866401"/>
            </a:xfrm>
          </p:grpSpPr>
          <p:sp>
            <p:nvSpPr>
              <p:cNvPr id="785" name="Google Shape;785;p57"/>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86" name="Google Shape;786;p57"/>
              <p:cNvSpPr/>
              <p:nvPr/>
            </p:nvSpPr>
            <p:spPr>
              <a:xfrm>
                <a:off x="3867200" y="3506913"/>
                <a:ext cx="1863000" cy="314400"/>
              </a:xfrm>
              <a:prstGeom prst="rect">
                <a:avLst/>
              </a:prstGeom>
              <a:solidFill>
                <a:schemeClr val="accent1"/>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87" name="Google Shape;787;p57"/>
            <p:cNvGrpSpPr/>
            <p:nvPr/>
          </p:nvGrpSpPr>
          <p:grpSpPr>
            <a:xfrm>
              <a:off x="3792900" y="2724088"/>
              <a:ext cx="1863000" cy="866401"/>
              <a:chOff x="3867200" y="2138538"/>
              <a:chExt cx="1863000" cy="866401"/>
            </a:xfrm>
          </p:grpSpPr>
          <p:sp>
            <p:nvSpPr>
              <p:cNvPr id="788" name="Google Shape;788;p57"/>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89" name="Google Shape;789;p57"/>
              <p:cNvSpPr/>
              <p:nvPr/>
            </p:nvSpPr>
            <p:spPr>
              <a:xfrm>
                <a:off x="3867200" y="2138538"/>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90" name="Google Shape;790;p57"/>
            <p:cNvGrpSpPr/>
            <p:nvPr/>
          </p:nvGrpSpPr>
          <p:grpSpPr>
            <a:xfrm>
              <a:off x="3792900" y="4068288"/>
              <a:ext cx="1863000" cy="866401"/>
              <a:chOff x="6451050" y="3486313"/>
              <a:chExt cx="1863000" cy="866401"/>
            </a:xfrm>
          </p:grpSpPr>
          <p:sp>
            <p:nvSpPr>
              <p:cNvPr id="791" name="Google Shape;791;p57"/>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92" name="Google Shape;792;p57"/>
              <p:cNvSpPr/>
              <p:nvPr/>
            </p:nvSpPr>
            <p:spPr>
              <a:xfrm>
                <a:off x="6451050" y="34863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93" name="Google Shape;793;p57"/>
            <p:cNvGrpSpPr/>
            <p:nvPr/>
          </p:nvGrpSpPr>
          <p:grpSpPr>
            <a:xfrm>
              <a:off x="6326200" y="4068300"/>
              <a:ext cx="1863000" cy="866401"/>
              <a:chOff x="6389975" y="2129613"/>
              <a:chExt cx="1863000" cy="866401"/>
            </a:xfrm>
          </p:grpSpPr>
          <p:sp>
            <p:nvSpPr>
              <p:cNvPr id="794" name="Google Shape;794;p57"/>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95" name="Google Shape;795;p57"/>
              <p:cNvSpPr/>
              <p:nvPr/>
            </p:nvSpPr>
            <p:spPr>
              <a:xfrm>
                <a:off x="6389975" y="21296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96" name="Google Shape;796;p57"/>
            <p:cNvGrpSpPr/>
            <p:nvPr/>
          </p:nvGrpSpPr>
          <p:grpSpPr>
            <a:xfrm>
              <a:off x="1259600" y="1433788"/>
              <a:ext cx="1863000" cy="866401"/>
              <a:chOff x="1055975" y="976113"/>
              <a:chExt cx="1863000" cy="866401"/>
            </a:xfrm>
          </p:grpSpPr>
          <p:sp>
            <p:nvSpPr>
              <p:cNvPr id="797" name="Google Shape;797;p57"/>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798" name="Google Shape;798;p57"/>
              <p:cNvSpPr/>
              <p:nvPr/>
            </p:nvSpPr>
            <p:spPr>
              <a:xfrm>
                <a:off x="1055975" y="97611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799" name="Google Shape;799;p57"/>
            <p:cNvGrpSpPr/>
            <p:nvPr/>
          </p:nvGrpSpPr>
          <p:grpSpPr>
            <a:xfrm>
              <a:off x="6326200" y="1433788"/>
              <a:ext cx="1863000" cy="866401"/>
              <a:chOff x="1055975" y="2138538"/>
              <a:chExt cx="1863000" cy="866401"/>
            </a:xfrm>
          </p:grpSpPr>
          <p:sp>
            <p:nvSpPr>
              <p:cNvPr id="800" name="Google Shape;800;p57"/>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01" name="Google Shape;801;p57"/>
              <p:cNvSpPr/>
              <p:nvPr/>
            </p:nvSpPr>
            <p:spPr>
              <a:xfrm>
                <a:off x="1055975" y="2138538"/>
                <a:ext cx="1863000" cy="3144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solidFill>
                    <a:srgbClr val="FFFFFF"/>
                  </a:solidFill>
                </a:endParaRPr>
              </a:p>
            </p:txBody>
          </p:sp>
        </p:grpSp>
        <p:grpSp>
          <p:nvGrpSpPr>
            <p:cNvPr id="802" name="Google Shape;802;p57"/>
            <p:cNvGrpSpPr/>
            <p:nvPr/>
          </p:nvGrpSpPr>
          <p:grpSpPr>
            <a:xfrm>
              <a:off x="3792900" y="1433788"/>
              <a:ext cx="1863000" cy="866401"/>
              <a:chOff x="3867500" y="939263"/>
              <a:chExt cx="1863000" cy="866401"/>
            </a:xfrm>
          </p:grpSpPr>
          <p:sp>
            <p:nvSpPr>
              <p:cNvPr id="803" name="Google Shape;803;p57"/>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04" name="Google Shape;804;p57"/>
              <p:cNvSpPr/>
              <p:nvPr/>
            </p:nvSpPr>
            <p:spPr>
              <a:xfrm>
                <a:off x="3867500" y="939263"/>
                <a:ext cx="1863000" cy="314400"/>
              </a:xfrm>
              <a:prstGeom prst="rect">
                <a:avLst/>
              </a:prstGeom>
              <a:solidFill>
                <a:srgbClr val="1C4587"/>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805" name="Google Shape;805;p57"/>
            <p:cNvCxnSpPr>
              <a:stCxn id="803" idx="2"/>
              <a:endCxn id="789" idx="0"/>
            </p:cNvCxnSpPr>
            <p:nvPr/>
          </p:nvCxnSpPr>
          <p:spPr>
            <a:xfrm>
              <a:off x="4724400" y="23001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57"/>
            <p:cNvCxnSpPr>
              <a:stCxn id="797" idx="3"/>
              <a:endCxn id="803" idx="1"/>
            </p:cNvCxnSpPr>
            <p:nvPr/>
          </p:nvCxnSpPr>
          <p:spPr>
            <a:xfrm>
              <a:off x="31226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807" name="Google Shape;807;p57"/>
            <p:cNvCxnSpPr>
              <a:stCxn id="800" idx="1"/>
              <a:endCxn id="803" idx="3"/>
            </p:cNvCxnSpPr>
            <p:nvPr/>
          </p:nvCxnSpPr>
          <p:spPr>
            <a:xfrm rot="10800000">
              <a:off x="5656000" y="20241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808" name="Google Shape;808;p57"/>
            <p:cNvCxnSpPr>
              <a:stCxn id="797" idx="2"/>
              <a:endCxn id="788" idx="1"/>
            </p:cNvCxnSpPr>
            <p:nvPr/>
          </p:nvCxnSpPr>
          <p:spPr>
            <a:xfrm rot="-5400000" flipH="1">
              <a:off x="24848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809" name="Google Shape;809;p57"/>
            <p:cNvCxnSpPr>
              <a:stCxn id="800" idx="2"/>
              <a:endCxn id="788" idx="3"/>
            </p:cNvCxnSpPr>
            <p:nvPr/>
          </p:nvCxnSpPr>
          <p:spPr>
            <a:xfrm rot="5400000">
              <a:off x="5949700" y="20064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810" name="Google Shape;810;p57"/>
            <p:cNvCxnSpPr>
              <a:stCxn id="788" idx="2"/>
              <a:endCxn id="786" idx="0"/>
            </p:cNvCxnSpPr>
            <p:nvPr/>
          </p:nvCxnSpPr>
          <p:spPr>
            <a:xfrm rot="5400000">
              <a:off x="3218850" y="25628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811" name="Google Shape;811;p57"/>
            <p:cNvCxnSpPr>
              <a:stCxn id="788" idx="2"/>
              <a:endCxn id="795" idx="0"/>
            </p:cNvCxnSpPr>
            <p:nvPr/>
          </p:nvCxnSpPr>
          <p:spPr>
            <a:xfrm rot="-5400000" flipH="1">
              <a:off x="5752050" y="25628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58"/>
          <p:cNvGrpSpPr/>
          <p:nvPr/>
        </p:nvGrpSpPr>
        <p:grpSpPr>
          <a:xfrm>
            <a:off x="1107200" y="3915888"/>
            <a:ext cx="1863000" cy="866401"/>
            <a:chOff x="3867200" y="3506913"/>
            <a:chExt cx="1863000" cy="866401"/>
          </a:xfrm>
        </p:grpSpPr>
        <p:sp>
          <p:nvSpPr>
            <p:cNvPr id="817" name="Google Shape;817;p58"/>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18" name="Google Shape;818;p58"/>
            <p:cNvSpPr/>
            <p:nvPr/>
          </p:nvSpPr>
          <p:spPr>
            <a:xfrm>
              <a:off x="3867200" y="35069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Intensiteit</a:t>
              </a:r>
              <a:endParaRPr sz="800">
                <a:solidFill>
                  <a:srgbClr val="FFFFFF"/>
                </a:solidFill>
              </a:endParaRPr>
            </a:p>
          </p:txBody>
        </p:sp>
      </p:grpSp>
      <p:sp>
        <p:nvSpPr>
          <p:cNvPr id="819" name="Google Shape;819;p58"/>
          <p:cNvSpPr txBox="1"/>
          <p:nvPr/>
        </p:nvSpPr>
        <p:spPr>
          <a:xfrm>
            <a:off x="436950" y="190650"/>
            <a:ext cx="5568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Volledig sneuvelmodel</a:t>
            </a:r>
            <a:endParaRPr i="1"/>
          </a:p>
          <a:p>
            <a:pPr marL="457200" lvl="0" indent="0" algn="just" rtl="0">
              <a:lnSpc>
                <a:spcPct val="115000"/>
              </a:lnSpc>
              <a:spcBef>
                <a:spcPts val="1200"/>
              </a:spcBef>
              <a:spcAft>
                <a:spcPts val="1200"/>
              </a:spcAft>
              <a:buNone/>
            </a:pPr>
            <a:endParaRPr sz="1100"/>
          </a:p>
        </p:txBody>
      </p:sp>
      <p:grpSp>
        <p:nvGrpSpPr>
          <p:cNvPr id="820" name="Google Shape;820;p58"/>
          <p:cNvGrpSpPr/>
          <p:nvPr/>
        </p:nvGrpSpPr>
        <p:grpSpPr>
          <a:xfrm>
            <a:off x="3640500" y="2571688"/>
            <a:ext cx="1863000" cy="866401"/>
            <a:chOff x="3867200" y="2138538"/>
            <a:chExt cx="1863000" cy="866401"/>
          </a:xfrm>
        </p:grpSpPr>
        <p:sp>
          <p:nvSpPr>
            <p:cNvPr id="821" name="Google Shape;821;p58"/>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22" name="Google Shape;822;p58"/>
            <p:cNvSpPr/>
            <p:nvPr/>
          </p:nvSpPr>
          <p:spPr>
            <a:xfrm>
              <a:off x="3867200" y="2138538"/>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Fietsnetwerk</a:t>
              </a:r>
              <a:endParaRPr sz="800">
                <a:solidFill>
                  <a:srgbClr val="FFFFFF"/>
                </a:solidFill>
              </a:endParaRPr>
            </a:p>
          </p:txBody>
        </p:sp>
      </p:grpSp>
      <p:grpSp>
        <p:nvGrpSpPr>
          <p:cNvPr id="823" name="Google Shape;823;p58"/>
          <p:cNvGrpSpPr/>
          <p:nvPr/>
        </p:nvGrpSpPr>
        <p:grpSpPr>
          <a:xfrm>
            <a:off x="3640500" y="3915888"/>
            <a:ext cx="1863000" cy="866401"/>
            <a:chOff x="6451050" y="3486313"/>
            <a:chExt cx="1863000" cy="866401"/>
          </a:xfrm>
        </p:grpSpPr>
        <p:sp>
          <p:nvSpPr>
            <p:cNvPr id="824" name="Google Shape;824;p58"/>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25" name="Google Shape;825;p58"/>
            <p:cNvSpPr/>
            <p:nvPr/>
          </p:nvSpPr>
          <p:spPr>
            <a:xfrm>
              <a:off x="6451050" y="34863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wegcode</a:t>
              </a:r>
              <a:endParaRPr sz="800">
                <a:solidFill>
                  <a:srgbClr val="FFFFFF"/>
                </a:solidFill>
              </a:endParaRPr>
            </a:p>
          </p:txBody>
        </p:sp>
      </p:grpSp>
      <p:grpSp>
        <p:nvGrpSpPr>
          <p:cNvPr id="826" name="Google Shape;826;p58"/>
          <p:cNvGrpSpPr/>
          <p:nvPr/>
        </p:nvGrpSpPr>
        <p:grpSpPr>
          <a:xfrm>
            <a:off x="6173800" y="3915900"/>
            <a:ext cx="1863000" cy="866401"/>
            <a:chOff x="6389975" y="2129613"/>
            <a:chExt cx="1863000" cy="866401"/>
          </a:xfrm>
        </p:grpSpPr>
        <p:sp>
          <p:nvSpPr>
            <p:cNvPr id="827" name="Google Shape;827;p58"/>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28" name="Google Shape;828;p58"/>
            <p:cNvSpPr/>
            <p:nvPr/>
          </p:nvSpPr>
          <p:spPr>
            <a:xfrm>
              <a:off x="6389975" y="21296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Route</a:t>
              </a:r>
              <a:endParaRPr sz="800">
                <a:solidFill>
                  <a:srgbClr val="FFFFFF"/>
                </a:solidFill>
              </a:endParaRPr>
            </a:p>
          </p:txBody>
        </p:sp>
      </p:grpSp>
      <p:grpSp>
        <p:nvGrpSpPr>
          <p:cNvPr id="829" name="Google Shape;829;p58"/>
          <p:cNvGrpSpPr/>
          <p:nvPr/>
        </p:nvGrpSpPr>
        <p:grpSpPr>
          <a:xfrm>
            <a:off x="1107200" y="1281388"/>
            <a:ext cx="1863000" cy="866401"/>
            <a:chOff x="1055975" y="976113"/>
            <a:chExt cx="1863000" cy="866401"/>
          </a:xfrm>
        </p:grpSpPr>
        <p:sp>
          <p:nvSpPr>
            <p:cNvPr id="830" name="Google Shape;830;p58"/>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31" name="Google Shape;831;p58"/>
            <p:cNvSpPr/>
            <p:nvPr/>
          </p:nvSpPr>
          <p:spPr>
            <a:xfrm>
              <a:off x="1055975" y="9761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Kwaliteit</a:t>
              </a:r>
              <a:endParaRPr sz="800">
                <a:solidFill>
                  <a:srgbClr val="FFFFFF"/>
                </a:solidFill>
              </a:endParaRPr>
            </a:p>
          </p:txBody>
        </p:sp>
      </p:grpSp>
      <p:grpSp>
        <p:nvGrpSpPr>
          <p:cNvPr id="832" name="Google Shape;832;p58"/>
          <p:cNvGrpSpPr/>
          <p:nvPr/>
        </p:nvGrpSpPr>
        <p:grpSpPr>
          <a:xfrm>
            <a:off x="6173800" y="1281388"/>
            <a:ext cx="1863000" cy="866401"/>
            <a:chOff x="1055975" y="2138538"/>
            <a:chExt cx="1863000" cy="866401"/>
          </a:xfrm>
        </p:grpSpPr>
        <p:sp>
          <p:nvSpPr>
            <p:cNvPr id="833" name="Google Shape;833;p58"/>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34" name="Google Shape;834;p58"/>
            <p:cNvSpPr/>
            <p:nvPr/>
          </p:nvSpPr>
          <p:spPr>
            <a:xfrm>
              <a:off x="1055975" y="2138538"/>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Onderhoud</a:t>
              </a:r>
              <a:endParaRPr sz="800">
                <a:solidFill>
                  <a:srgbClr val="FFFFFF"/>
                </a:solidFill>
              </a:endParaRPr>
            </a:p>
          </p:txBody>
        </p:sp>
      </p:grpSp>
      <p:grpSp>
        <p:nvGrpSpPr>
          <p:cNvPr id="835" name="Google Shape;835;p58"/>
          <p:cNvGrpSpPr/>
          <p:nvPr/>
        </p:nvGrpSpPr>
        <p:grpSpPr>
          <a:xfrm>
            <a:off x="3640500" y="1281388"/>
            <a:ext cx="1863000" cy="866401"/>
            <a:chOff x="3867500" y="939263"/>
            <a:chExt cx="1863000" cy="866401"/>
          </a:xfrm>
        </p:grpSpPr>
        <p:sp>
          <p:nvSpPr>
            <p:cNvPr id="836" name="Google Shape;836;p58"/>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837" name="Google Shape;837;p58"/>
            <p:cNvSpPr/>
            <p:nvPr/>
          </p:nvSpPr>
          <p:spPr>
            <a:xfrm>
              <a:off x="3867500" y="9392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Fietsinfrastructuur</a:t>
              </a:r>
              <a:endParaRPr sz="800">
                <a:solidFill>
                  <a:srgbClr val="FFFFFF"/>
                </a:solidFill>
              </a:endParaRPr>
            </a:p>
          </p:txBody>
        </p:sp>
      </p:grpSp>
      <p:cxnSp>
        <p:nvCxnSpPr>
          <p:cNvPr id="838" name="Google Shape;838;p58"/>
          <p:cNvCxnSpPr>
            <a:stCxn id="836" idx="2"/>
            <a:endCxn id="822" idx="0"/>
          </p:cNvCxnSpPr>
          <p:nvPr/>
        </p:nvCxnSpPr>
        <p:spPr>
          <a:xfrm>
            <a:off x="4572000" y="2147788"/>
            <a:ext cx="0" cy="423900"/>
          </a:xfrm>
          <a:prstGeom prst="straightConnector1">
            <a:avLst/>
          </a:prstGeom>
          <a:noFill/>
          <a:ln w="9525" cap="flat" cmpd="sng">
            <a:solidFill>
              <a:schemeClr val="dk2"/>
            </a:solidFill>
            <a:prstDash val="solid"/>
            <a:round/>
            <a:headEnd type="none" w="med" len="med"/>
            <a:tailEnd type="none" w="med" len="med"/>
          </a:ln>
        </p:spPr>
      </p:cxnSp>
      <p:cxnSp>
        <p:nvCxnSpPr>
          <p:cNvPr id="839" name="Google Shape;839;p58"/>
          <p:cNvCxnSpPr>
            <a:stCxn id="830" idx="3"/>
            <a:endCxn id="836" idx="1"/>
          </p:cNvCxnSpPr>
          <p:nvPr/>
        </p:nvCxnSpPr>
        <p:spPr>
          <a:xfrm>
            <a:off x="2970200" y="18717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840" name="Google Shape;840;p58"/>
          <p:cNvCxnSpPr>
            <a:stCxn id="833" idx="1"/>
            <a:endCxn id="836" idx="3"/>
          </p:cNvCxnSpPr>
          <p:nvPr/>
        </p:nvCxnSpPr>
        <p:spPr>
          <a:xfrm rot="10800000">
            <a:off x="5503600" y="1871788"/>
            <a:ext cx="670200" cy="0"/>
          </a:xfrm>
          <a:prstGeom prst="straightConnector1">
            <a:avLst/>
          </a:prstGeom>
          <a:noFill/>
          <a:ln w="9525" cap="flat" cmpd="sng">
            <a:solidFill>
              <a:schemeClr val="dk2"/>
            </a:solidFill>
            <a:prstDash val="solid"/>
            <a:round/>
            <a:headEnd type="none" w="med" len="med"/>
            <a:tailEnd type="none" w="med" len="med"/>
          </a:ln>
        </p:spPr>
      </p:cxnSp>
      <p:cxnSp>
        <p:nvCxnSpPr>
          <p:cNvPr id="841" name="Google Shape;841;p58"/>
          <p:cNvCxnSpPr>
            <a:stCxn id="830" idx="2"/>
            <a:endCxn id="821" idx="1"/>
          </p:cNvCxnSpPr>
          <p:nvPr/>
        </p:nvCxnSpPr>
        <p:spPr>
          <a:xfrm rot="-5400000" flipH="1">
            <a:off x="2332400" y="18540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842" name="Google Shape;842;p58"/>
          <p:cNvCxnSpPr>
            <a:stCxn id="833" idx="2"/>
            <a:endCxn id="821" idx="3"/>
          </p:cNvCxnSpPr>
          <p:nvPr/>
        </p:nvCxnSpPr>
        <p:spPr>
          <a:xfrm rot="5400000">
            <a:off x="5797300" y="1854088"/>
            <a:ext cx="1014300" cy="1601700"/>
          </a:xfrm>
          <a:prstGeom prst="bentConnector2">
            <a:avLst/>
          </a:prstGeom>
          <a:noFill/>
          <a:ln w="9525" cap="flat" cmpd="sng">
            <a:solidFill>
              <a:schemeClr val="dk2"/>
            </a:solidFill>
            <a:prstDash val="solid"/>
            <a:round/>
            <a:headEnd type="none" w="med" len="med"/>
            <a:tailEnd type="none" w="med" len="med"/>
          </a:ln>
        </p:spPr>
      </p:cxnSp>
      <p:cxnSp>
        <p:nvCxnSpPr>
          <p:cNvPr id="843" name="Google Shape;843;p58"/>
          <p:cNvCxnSpPr>
            <a:stCxn id="821" idx="2"/>
            <a:endCxn id="818" idx="0"/>
          </p:cNvCxnSpPr>
          <p:nvPr/>
        </p:nvCxnSpPr>
        <p:spPr>
          <a:xfrm rot="5400000">
            <a:off x="3066450" y="2410438"/>
            <a:ext cx="477900" cy="25332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844" name="Google Shape;844;p58"/>
          <p:cNvCxnSpPr>
            <a:stCxn id="821" idx="2"/>
            <a:endCxn id="828" idx="0"/>
          </p:cNvCxnSpPr>
          <p:nvPr/>
        </p:nvCxnSpPr>
        <p:spPr>
          <a:xfrm rot="-5400000" flipH="1">
            <a:off x="5599650" y="2410438"/>
            <a:ext cx="477900" cy="2533200"/>
          </a:xfrm>
          <a:prstGeom prst="bentConnector3">
            <a:avLst>
              <a:gd name="adj1" fmla="val 4999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59"/>
          <p:cNvPicPr preferRelativeResize="0"/>
          <p:nvPr/>
        </p:nvPicPr>
        <p:blipFill>
          <a:blip r:embed="rId3">
            <a:alphaModFix/>
          </a:blip>
          <a:stretch>
            <a:fillRect/>
          </a:stretch>
        </p:blipFill>
        <p:spPr>
          <a:xfrm>
            <a:off x="63382" y="2767263"/>
            <a:ext cx="2967032" cy="2167930"/>
          </a:xfrm>
          <a:prstGeom prst="rect">
            <a:avLst/>
          </a:prstGeom>
          <a:noFill/>
          <a:ln>
            <a:noFill/>
          </a:ln>
        </p:spPr>
      </p:pic>
      <p:sp>
        <p:nvSpPr>
          <p:cNvPr id="850" name="Google Shape;850;p59"/>
          <p:cNvSpPr txBox="1"/>
          <p:nvPr/>
        </p:nvSpPr>
        <p:spPr>
          <a:xfrm>
            <a:off x="1918839" y="2961414"/>
            <a:ext cx="1004400" cy="3693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1155CC"/>
                </a:solidFill>
                <a:latin typeface="Proxima Nova"/>
                <a:ea typeface="Proxima Nova"/>
                <a:cs typeface="Proxima Nova"/>
                <a:sym typeface="Proxima Nova"/>
              </a:rPr>
              <a:t>Functie (werkverkeer, recreatie,..)</a:t>
            </a:r>
            <a:endParaRPr sz="600" b="1">
              <a:solidFill>
                <a:srgbClr val="1155CC"/>
              </a:solidFill>
              <a:latin typeface="Proxima Nova"/>
              <a:ea typeface="Proxima Nova"/>
              <a:cs typeface="Proxima Nova"/>
              <a:sym typeface="Proxima Nova"/>
            </a:endParaRPr>
          </a:p>
        </p:txBody>
      </p:sp>
      <p:sp>
        <p:nvSpPr>
          <p:cNvPr id="851" name="Google Shape;851;p59"/>
          <p:cNvSpPr txBox="1"/>
          <p:nvPr/>
        </p:nvSpPr>
        <p:spPr>
          <a:xfrm>
            <a:off x="2369508" y="4226226"/>
            <a:ext cx="546600" cy="369300"/>
          </a:xfrm>
          <a:prstGeom prst="rect">
            <a:avLst/>
          </a:prstGeom>
          <a:solidFill>
            <a:srgbClr val="EAD1DC"/>
          </a:solidFill>
          <a:ln w="9525"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741B47"/>
                </a:solidFill>
                <a:latin typeface="Proxima Nova"/>
                <a:ea typeface="Proxima Nova"/>
                <a:cs typeface="Proxima Nova"/>
                <a:sym typeface="Proxima Nova"/>
              </a:rPr>
              <a:t>Onderhoud</a:t>
            </a:r>
            <a:endParaRPr sz="600" b="1">
              <a:solidFill>
                <a:srgbClr val="741B47"/>
              </a:solidFill>
              <a:latin typeface="Proxima Nova"/>
              <a:ea typeface="Proxima Nova"/>
              <a:cs typeface="Proxima Nova"/>
              <a:sym typeface="Proxima Nova"/>
            </a:endParaRPr>
          </a:p>
        </p:txBody>
      </p:sp>
      <p:sp>
        <p:nvSpPr>
          <p:cNvPr id="852" name="Google Shape;852;p59"/>
          <p:cNvSpPr txBox="1"/>
          <p:nvPr/>
        </p:nvSpPr>
        <p:spPr>
          <a:xfrm>
            <a:off x="403328" y="4320935"/>
            <a:ext cx="661800" cy="461700"/>
          </a:xfrm>
          <a:prstGeom prst="rect">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0000"/>
                </a:solidFill>
                <a:latin typeface="Proxima Nova"/>
                <a:ea typeface="Proxima Nova"/>
                <a:cs typeface="Proxima Nova"/>
                <a:sym typeface="Proxima Nova"/>
              </a:rPr>
              <a:t>Connectie met andere mobiliteit</a:t>
            </a:r>
            <a:endParaRPr sz="600" b="1">
              <a:solidFill>
                <a:srgbClr val="FF0000"/>
              </a:solidFill>
              <a:latin typeface="Proxima Nova"/>
              <a:ea typeface="Proxima Nova"/>
              <a:cs typeface="Proxima Nova"/>
              <a:sym typeface="Proxima Nova"/>
            </a:endParaRPr>
          </a:p>
        </p:txBody>
      </p:sp>
      <p:sp>
        <p:nvSpPr>
          <p:cNvPr id="853" name="Google Shape;853;p59"/>
          <p:cNvSpPr txBox="1"/>
          <p:nvPr/>
        </p:nvSpPr>
        <p:spPr>
          <a:xfrm>
            <a:off x="2266327" y="3461653"/>
            <a:ext cx="767400" cy="276900"/>
          </a:xfrm>
          <a:prstGeom prst="rect">
            <a:avLst/>
          </a:prstGeom>
          <a:solidFill>
            <a:srgbClr val="CCCCCC"/>
          </a:solidFill>
          <a:ln w="9525" cap="flat" cmpd="sng">
            <a:solidFill>
              <a:srgbClr val="434343"/>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666666"/>
                </a:solidFill>
                <a:latin typeface="Proxima Nova"/>
                <a:ea typeface="Proxima Nova"/>
                <a:cs typeface="Proxima Nova"/>
                <a:sym typeface="Proxima Nova"/>
              </a:rPr>
              <a:t>Teldata</a:t>
            </a:r>
            <a:endParaRPr sz="600" b="1">
              <a:solidFill>
                <a:srgbClr val="666666"/>
              </a:solidFill>
              <a:latin typeface="Proxima Nova"/>
              <a:ea typeface="Proxima Nova"/>
              <a:cs typeface="Proxima Nova"/>
              <a:sym typeface="Proxima Nova"/>
            </a:endParaRPr>
          </a:p>
        </p:txBody>
      </p:sp>
      <p:sp>
        <p:nvSpPr>
          <p:cNvPr id="854" name="Google Shape;854;p59"/>
          <p:cNvSpPr txBox="1"/>
          <p:nvPr/>
        </p:nvSpPr>
        <p:spPr>
          <a:xfrm>
            <a:off x="165700" y="3856924"/>
            <a:ext cx="661800" cy="369300"/>
          </a:xfrm>
          <a:prstGeom prst="rect">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FF0000"/>
                </a:solidFill>
                <a:latin typeface="Proxima Nova"/>
                <a:ea typeface="Proxima Nova"/>
                <a:cs typeface="Proxima Nova"/>
                <a:sym typeface="Proxima Nova"/>
              </a:rPr>
              <a:t>Missing links in netwerk</a:t>
            </a:r>
            <a:endParaRPr sz="600" b="1">
              <a:solidFill>
                <a:srgbClr val="FF0000"/>
              </a:solidFill>
              <a:latin typeface="Proxima Nova"/>
              <a:ea typeface="Proxima Nova"/>
              <a:cs typeface="Proxima Nova"/>
              <a:sym typeface="Proxima Nova"/>
            </a:endParaRPr>
          </a:p>
        </p:txBody>
      </p:sp>
      <p:sp>
        <p:nvSpPr>
          <p:cNvPr id="855" name="Google Shape;855;p59"/>
          <p:cNvSpPr txBox="1"/>
          <p:nvPr/>
        </p:nvSpPr>
        <p:spPr>
          <a:xfrm>
            <a:off x="1189546" y="4290114"/>
            <a:ext cx="839100" cy="276900"/>
          </a:xfrm>
          <a:prstGeom prst="rect">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FF9900"/>
                </a:solidFill>
                <a:latin typeface="Proxima Nova"/>
                <a:ea typeface="Proxima Nova"/>
                <a:cs typeface="Proxima Nova"/>
                <a:sym typeface="Proxima Nova"/>
              </a:rPr>
              <a:t>Lucht, geluid</a:t>
            </a:r>
            <a:endParaRPr sz="600" b="1">
              <a:solidFill>
                <a:srgbClr val="FF9900"/>
              </a:solidFill>
              <a:latin typeface="Proxima Nova"/>
              <a:ea typeface="Proxima Nova"/>
              <a:cs typeface="Proxima Nova"/>
              <a:sym typeface="Proxima Nova"/>
            </a:endParaRPr>
          </a:p>
        </p:txBody>
      </p:sp>
      <p:sp>
        <p:nvSpPr>
          <p:cNvPr id="856" name="Google Shape;856;p59"/>
          <p:cNvSpPr txBox="1"/>
          <p:nvPr/>
        </p:nvSpPr>
        <p:spPr>
          <a:xfrm>
            <a:off x="1215991" y="3789094"/>
            <a:ext cx="661800" cy="276900"/>
          </a:xfrm>
          <a:prstGeom prst="rect">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0000"/>
                </a:solidFill>
                <a:latin typeface="Proxima Nova"/>
                <a:ea typeface="Proxima Nova"/>
                <a:cs typeface="Proxima Nova"/>
                <a:sym typeface="Proxima Nova"/>
              </a:rPr>
              <a:t>Netwerk fiets</a:t>
            </a:r>
            <a:endParaRPr sz="600" b="1">
              <a:solidFill>
                <a:srgbClr val="FF0000"/>
              </a:solidFill>
              <a:latin typeface="Proxima Nova"/>
              <a:ea typeface="Proxima Nova"/>
              <a:cs typeface="Proxima Nova"/>
              <a:sym typeface="Proxima Nova"/>
            </a:endParaRPr>
          </a:p>
        </p:txBody>
      </p:sp>
      <p:sp>
        <p:nvSpPr>
          <p:cNvPr id="857" name="Google Shape;857;p59"/>
          <p:cNvSpPr txBox="1"/>
          <p:nvPr/>
        </p:nvSpPr>
        <p:spPr>
          <a:xfrm>
            <a:off x="113574" y="2965997"/>
            <a:ext cx="506700" cy="276900"/>
          </a:xfrm>
          <a:prstGeom prst="rect">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9900"/>
                </a:solidFill>
                <a:latin typeface="Proxima Nova"/>
                <a:ea typeface="Proxima Nova"/>
                <a:cs typeface="Proxima Nova"/>
                <a:sym typeface="Proxima Nova"/>
              </a:rPr>
              <a:t>Kwaliteit</a:t>
            </a:r>
            <a:endParaRPr sz="600" b="1">
              <a:solidFill>
                <a:srgbClr val="FF0000"/>
              </a:solidFill>
              <a:latin typeface="Proxima Nova"/>
              <a:ea typeface="Proxima Nova"/>
              <a:cs typeface="Proxima Nova"/>
              <a:sym typeface="Proxima Nova"/>
            </a:endParaRPr>
          </a:p>
        </p:txBody>
      </p:sp>
      <p:sp>
        <p:nvSpPr>
          <p:cNvPr id="858" name="Google Shape;858;p59"/>
          <p:cNvSpPr txBox="1"/>
          <p:nvPr/>
        </p:nvSpPr>
        <p:spPr>
          <a:xfrm>
            <a:off x="1225518" y="2987100"/>
            <a:ext cx="767400" cy="276900"/>
          </a:xfrm>
          <a:prstGeom prst="rect">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0000"/>
                </a:solidFill>
                <a:latin typeface="Proxima Nova"/>
                <a:ea typeface="Proxima Nova"/>
                <a:cs typeface="Proxima Nova"/>
                <a:sym typeface="Proxima Nova"/>
              </a:rPr>
              <a:t>wegverharding</a:t>
            </a:r>
            <a:endParaRPr sz="600" b="1">
              <a:solidFill>
                <a:srgbClr val="FF0000"/>
              </a:solidFill>
              <a:latin typeface="Proxima Nova"/>
              <a:ea typeface="Proxima Nova"/>
              <a:cs typeface="Proxima Nova"/>
              <a:sym typeface="Proxima Nova"/>
            </a:endParaRPr>
          </a:p>
        </p:txBody>
      </p:sp>
      <p:sp>
        <p:nvSpPr>
          <p:cNvPr id="859" name="Google Shape;859;p59"/>
          <p:cNvSpPr txBox="1"/>
          <p:nvPr/>
        </p:nvSpPr>
        <p:spPr>
          <a:xfrm>
            <a:off x="1003438" y="3380292"/>
            <a:ext cx="1004400" cy="292500"/>
          </a:xfrm>
          <a:prstGeom prst="rect">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700" b="1">
                <a:solidFill>
                  <a:srgbClr val="FF9900"/>
                </a:solidFill>
                <a:latin typeface="Proxima Nova"/>
                <a:ea typeface="Proxima Nova"/>
                <a:cs typeface="Proxima Nova"/>
                <a:sym typeface="Proxima Nova"/>
              </a:rPr>
              <a:t>gebruikersfeedback</a:t>
            </a:r>
            <a:endParaRPr sz="700" b="1">
              <a:solidFill>
                <a:srgbClr val="FF9900"/>
              </a:solidFill>
              <a:latin typeface="Proxima Nova"/>
              <a:ea typeface="Proxima Nova"/>
              <a:cs typeface="Proxima Nova"/>
              <a:sym typeface="Proxima Nova"/>
            </a:endParaRPr>
          </a:p>
        </p:txBody>
      </p:sp>
      <p:grpSp>
        <p:nvGrpSpPr>
          <p:cNvPr id="860" name="Google Shape;860;p59"/>
          <p:cNvGrpSpPr/>
          <p:nvPr/>
        </p:nvGrpSpPr>
        <p:grpSpPr>
          <a:xfrm>
            <a:off x="6681280" y="3016766"/>
            <a:ext cx="630439" cy="423670"/>
            <a:chOff x="3867200" y="3506913"/>
            <a:chExt cx="1863000" cy="866401"/>
          </a:xfrm>
        </p:grpSpPr>
        <p:sp>
          <p:nvSpPr>
            <p:cNvPr id="861" name="Google Shape;861;p59"/>
            <p:cNvSpPr/>
            <p:nvPr/>
          </p:nvSpPr>
          <p:spPr>
            <a:xfrm>
              <a:off x="3867200" y="38213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62" name="Google Shape;862;p59"/>
            <p:cNvSpPr/>
            <p:nvPr/>
          </p:nvSpPr>
          <p:spPr>
            <a:xfrm>
              <a:off x="3867200" y="3506913"/>
              <a:ext cx="1863000" cy="314400"/>
            </a:xfrm>
            <a:prstGeom prst="rect">
              <a:avLst/>
            </a:prstGeom>
            <a:solidFill>
              <a:schemeClr val="dk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Intensiteit</a:t>
              </a:r>
              <a:endParaRPr sz="600">
                <a:solidFill>
                  <a:srgbClr val="FFFFFF"/>
                </a:solidFill>
              </a:endParaRPr>
            </a:p>
          </p:txBody>
        </p:sp>
      </p:grpSp>
      <p:grpSp>
        <p:nvGrpSpPr>
          <p:cNvPr id="863" name="Google Shape;863;p59"/>
          <p:cNvGrpSpPr/>
          <p:nvPr/>
        </p:nvGrpSpPr>
        <p:grpSpPr>
          <a:xfrm>
            <a:off x="7538803" y="2359453"/>
            <a:ext cx="630439" cy="423670"/>
            <a:chOff x="3867200" y="2138538"/>
            <a:chExt cx="1863000" cy="866401"/>
          </a:xfrm>
        </p:grpSpPr>
        <p:sp>
          <p:nvSpPr>
            <p:cNvPr id="864" name="Google Shape;864;p59"/>
            <p:cNvSpPr/>
            <p:nvPr/>
          </p:nvSpPr>
          <p:spPr>
            <a:xfrm>
              <a:off x="3867200"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65" name="Google Shape;865;p59"/>
            <p:cNvSpPr/>
            <p:nvPr/>
          </p:nvSpPr>
          <p:spPr>
            <a:xfrm>
              <a:off x="3867200" y="2138538"/>
              <a:ext cx="1863000" cy="314400"/>
            </a:xfrm>
            <a:prstGeom prst="rect">
              <a:avLst/>
            </a:prstGeom>
            <a:solidFill>
              <a:srgbClr val="990000"/>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Fietsnetwerk</a:t>
              </a:r>
              <a:endParaRPr sz="600">
                <a:solidFill>
                  <a:srgbClr val="FFFFFF"/>
                </a:solidFill>
              </a:endParaRPr>
            </a:p>
          </p:txBody>
        </p:sp>
      </p:grpSp>
      <p:grpSp>
        <p:nvGrpSpPr>
          <p:cNvPr id="866" name="Google Shape;866;p59"/>
          <p:cNvGrpSpPr/>
          <p:nvPr/>
        </p:nvGrpSpPr>
        <p:grpSpPr>
          <a:xfrm>
            <a:off x="7538544" y="3016767"/>
            <a:ext cx="630439" cy="423670"/>
            <a:chOff x="6451050" y="3486313"/>
            <a:chExt cx="1863000" cy="866401"/>
          </a:xfrm>
        </p:grpSpPr>
        <p:sp>
          <p:nvSpPr>
            <p:cNvPr id="867" name="Google Shape;867;p59"/>
            <p:cNvSpPr/>
            <p:nvPr/>
          </p:nvSpPr>
          <p:spPr>
            <a:xfrm>
              <a:off x="6451050" y="38007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68" name="Google Shape;868;p59"/>
            <p:cNvSpPr/>
            <p:nvPr/>
          </p:nvSpPr>
          <p:spPr>
            <a:xfrm>
              <a:off x="6451050" y="348631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wegcode</a:t>
              </a:r>
              <a:endParaRPr sz="600">
                <a:solidFill>
                  <a:srgbClr val="FFFFFF"/>
                </a:solidFill>
              </a:endParaRPr>
            </a:p>
          </p:txBody>
        </p:sp>
      </p:grpSp>
      <p:grpSp>
        <p:nvGrpSpPr>
          <p:cNvPr id="869" name="Google Shape;869;p59"/>
          <p:cNvGrpSpPr/>
          <p:nvPr/>
        </p:nvGrpSpPr>
        <p:grpSpPr>
          <a:xfrm>
            <a:off x="8396073" y="3016789"/>
            <a:ext cx="630439" cy="423670"/>
            <a:chOff x="6389975" y="2129613"/>
            <a:chExt cx="1863000" cy="866401"/>
          </a:xfrm>
        </p:grpSpPr>
        <p:sp>
          <p:nvSpPr>
            <p:cNvPr id="870" name="Google Shape;870;p59"/>
            <p:cNvSpPr/>
            <p:nvPr/>
          </p:nvSpPr>
          <p:spPr>
            <a:xfrm>
              <a:off x="6389975" y="24440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71" name="Google Shape;871;p59"/>
            <p:cNvSpPr/>
            <p:nvPr/>
          </p:nvSpPr>
          <p:spPr>
            <a:xfrm>
              <a:off x="6389975" y="2129613"/>
              <a:ext cx="1863000" cy="314400"/>
            </a:xfrm>
            <a:prstGeom prst="rect">
              <a:avLst/>
            </a:prstGeom>
            <a:solidFill>
              <a:srgbClr val="1155CC"/>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Route</a:t>
              </a:r>
              <a:endParaRPr sz="600">
                <a:solidFill>
                  <a:srgbClr val="FFFFFF"/>
                </a:solidFill>
              </a:endParaRPr>
            </a:p>
          </p:txBody>
        </p:sp>
      </p:grpSp>
      <p:grpSp>
        <p:nvGrpSpPr>
          <p:cNvPr id="872" name="Google Shape;872;p59"/>
          <p:cNvGrpSpPr/>
          <p:nvPr/>
        </p:nvGrpSpPr>
        <p:grpSpPr>
          <a:xfrm>
            <a:off x="6681562" y="1728495"/>
            <a:ext cx="630439" cy="423670"/>
            <a:chOff x="1055975" y="976113"/>
            <a:chExt cx="1863000" cy="866401"/>
          </a:xfrm>
        </p:grpSpPr>
        <p:sp>
          <p:nvSpPr>
            <p:cNvPr id="873" name="Google Shape;873;p59"/>
            <p:cNvSpPr/>
            <p:nvPr/>
          </p:nvSpPr>
          <p:spPr>
            <a:xfrm>
              <a:off x="1055975" y="129051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74" name="Google Shape;874;p59"/>
            <p:cNvSpPr/>
            <p:nvPr/>
          </p:nvSpPr>
          <p:spPr>
            <a:xfrm>
              <a:off x="1055975" y="976113"/>
              <a:ext cx="1863000" cy="314400"/>
            </a:xfrm>
            <a:prstGeom prst="rect">
              <a:avLst/>
            </a:prstGeom>
            <a:solidFill>
              <a:srgbClr val="FF9900"/>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Kwaliteit</a:t>
              </a:r>
              <a:endParaRPr sz="600">
                <a:solidFill>
                  <a:srgbClr val="FFFFFF"/>
                </a:solidFill>
              </a:endParaRPr>
            </a:p>
          </p:txBody>
        </p:sp>
      </p:grpSp>
      <p:grpSp>
        <p:nvGrpSpPr>
          <p:cNvPr id="875" name="Google Shape;875;p59"/>
          <p:cNvGrpSpPr/>
          <p:nvPr/>
        </p:nvGrpSpPr>
        <p:grpSpPr>
          <a:xfrm>
            <a:off x="8396608" y="1728480"/>
            <a:ext cx="630439" cy="423670"/>
            <a:chOff x="1055975" y="2138538"/>
            <a:chExt cx="1863000" cy="866401"/>
          </a:xfrm>
        </p:grpSpPr>
        <p:sp>
          <p:nvSpPr>
            <p:cNvPr id="876" name="Google Shape;876;p59"/>
            <p:cNvSpPr/>
            <p:nvPr/>
          </p:nvSpPr>
          <p:spPr>
            <a:xfrm>
              <a:off x="1055975" y="2452938"/>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77" name="Google Shape;877;p59"/>
            <p:cNvSpPr/>
            <p:nvPr/>
          </p:nvSpPr>
          <p:spPr>
            <a:xfrm>
              <a:off x="1055975" y="2138538"/>
              <a:ext cx="1863000" cy="314400"/>
            </a:xfrm>
            <a:prstGeom prst="rect">
              <a:avLst/>
            </a:prstGeom>
            <a:solidFill>
              <a:srgbClr val="20124D"/>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Onderhoud</a:t>
              </a:r>
              <a:endParaRPr sz="600">
                <a:solidFill>
                  <a:srgbClr val="FFFFFF"/>
                </a:solidFill>
              </a:endParaRPr>
            </a:p>
          </p:txBody>
        </p:sp>
      </p:grpSp>
      <p:grpSp>
        <p:nvGrpSpPr>
          <p:cNvPr id="878" name="Google Shape;878;p59"/>
          <p:cNvGrpSpPr/>
          <p:nvPr/>
        </p:nvGrpSpPr>
        <p:grpSpPr>
          <a:xfrm>
            <a:off x="7538803" y="1728495"/>
            <a:ext cx="630439" cy="423670"/>
            <a:chOff x="3867500" y="939263"/>
            <a:chExt cx="1863000" cy="866401"/>
          </a:xfrm>
        </p:grpSpPr>
        <p:sp>
          <p:nvSpPr>
            <p:cNvPr id="879" name="Google Shape;879;p59"/>
            <p:cNvSpPr/>
            <p:nvPr/>
          </p:nvSpPr>
          <p:spPr>
            <a:xfrm>
              <a:off x="3867500" y="12536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p>
          </p:txBody>
        </p:sp>
        <p:sp>
          <p:nvSpPr>
            <p:cNvPr id="880" name="Google Shape;880;p59"/>
            <p:cNvSpPr/>
            <p:nvPr/>
          </p:nvSpPr>
          <p:spPr>
            <a:xfrm>
              <a:off x="3867500" y="939263"/>
              <a:ext cx="1863000" cy="314400"/>
            </a:xfrm>
            <a:prstGeom prst="rect">
              <a:avLst/>
            </a:prstGeom>
            <a:solidFill>
              <a:srgbClr val="38761D"/>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600">
                  <a:solidFill>
                    <a:srgbClr val="FFFFFF"/>
                  </a:solidFill>
                </a:rPr>
                <a:t>Fiets infrastructuur</a:t>
              </a:r>
              <a:endParaRPr sz="600">
                <a:solidFill>
                  <a:srgbClr val="FFFFFF"/>
                </a:solidFill>
              </a:endParaRPr>
            </a:p>
          </p:txBody>
        </p:sp>
      </p:grpSp>
      <p:cxnSp>
        <p:nvCxnSpPr>
          <p:cNvPr id="881" name="Google Shape;881;p59"/>
          <p:cNvCxnSpPr>
            <a:stCxn id="879" idx="2"/>
            <a:endCxn id="865" idx="0"/>
          </p:cNvCxnSpPr>
          <p:nvPr/>
        </p:nvCxnSpPr>
        <p:spPr>
          <a:xfrm>
            <a:off x="7854023" y="2152165"/>
            <a:ext cx="0" cy="2073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59"/>
          <p:cNvCxnSpPr>
            <a:stCxn id="873" idx="3"/>
            <a:endCxn id="879" idx="1"/>
          </p:cNvCxnSpPr>
          <p:nvPr/>
        </p:nvCxnSpPr>
        <p:spPr>
          <a:xfrm>
            <a:off x="7312001" y="2017201"/>
            <a:ext cx="226800" cy="0"/>
          </a:xfrm>
          <a:prstGeom prst="straightConnector1">
            <a:avLst/>
          </a:prstGeom>
          <a:noFill/>
          <a:ln w="9525" cap="flat" cmpd="sng">
            <a:solidFill>
              <a:schemeClr val="dk2"/>
            </a:solidFill>
            <a:prstDash val="solid"/>
            <a:round/>
            <a:headEnd type="none" w="med" len="med"/>
            <a:tailEnd type="none" w="med" len="med"/>
          </a:ln>
        </p:spPr>
      </p:cxnSp>
      <p:cxnSp>
        <p:nvCxnSpPr>
          <p:cNvPr id="883" name="Google Shape;883;p59"/>
          <p:cNvCxnSpPr>
            <a:stCxn id="876" idx="1"/>
            <a:endCxn id="879" idx="3"/>
          </p:cNvCxnSpPr>
          <p:nvPr/>
        </p:nvCxnSpPr>
        <p:spPr>
          <a:xfrm rot="10800000">
            <a:off x="8169208" y="2017186"/>
            <a:ext cx="227400" cy="0"/>
          </a:xfrm>
          <a:prstGeom prst="straightConnector1">
            <a:avLst/>
          </a:prstGeom>
          <a:noFill/>
          <a:ln w="9525" cap="flat" cmpd="sng">
            <a:solidFill>
              <a:schemeClr val="dk2"/>
            </a:solidFill>
            <a:prstDash val="solid"/>
            <a:round/>
            <a:headEnd type="none" w="med" len="med"/>
            <a:tailEnd type="none" w="med" len="med"/>
          </a:ln>
        </p:spPr>
      </p:cxnSp>
      <p:cxnSp>
        <p:nvCxnSpPr>
          <p:cNvPr id="884" name="Google Shape;884;p59"/>
          <p:cNvCxnSpPr>
            <a:stCxn id="873" idx="2"/>
            <a:endCxn id="864" idx="1"/>
          </p:cNvCxnSpPr>
          <p:nvPr/>
        </p:nvCxnSpPr>
        <p:spPr>
          <a:xfrm rot="-5400000" flipH="1">
            <a:off x="7019882" y="2129065"/>
            <a:ext cx="495900" cy="542100"/>
          </a:xfrm>
          <a:prstGeom prst="bentConnector2">
            <a:avLst/>
          </a:prstGeom>
          <a:noFill/>
          <a:ln w="9525" cap="flat" cmpd="sng">
            <a:solidFill>
              <a:schemeClr val="dk2"/>
            </a:solidFill>
            <a:prstDash val="solid"/>
            <a:round/>
            <a:headEnd type="none" w="med" len="med"/>
            <a:tailEnd type="none" w="med" len="med"/>
          </a:ln>
        </p:spPr>
      </p:cxnSp>
      <p:cxnSp>
        <p:nvCxnSpPr>
          <p:cNvPr id="885" name="Google Shape;885;p59"/>
          <p:cNvCxnSpPr>
            <a:stCxn id="876" idx="2"/>
            <a:endCxn id="864" idx="3"/>
          </p:cNvCxnSpPr>
          <p:nvPr/>
        </p:nvCxnSpPr>
        <p:spPr>
          <a:xfrm rot="5400000">
            <a:off x="8192527" y="2128750"/>
            <a:ext cx="495900" cy="542700"/>
          </a:xfrm>
          <a:prstGeom prst="bentConnector2">
            <a:avLst/>
          </a:prstGeom>
          <a:noFill/>
          <a:ln w="9525" cap="flat" cmpd="sng">
            <a:solidFill>
              <a:schemeClr val="dk2"/>
            </a:solidFill>
            <a:prstDash val="solid"/>
            <a:round/>
            <a:headEnd type="none" w="med" len="med"/>
            <a:tailEnd type="none" w="med" len="med"/>
          </a:ln>
        </p:spPr>
      </p:cxnSp>
      <p:cxnSp>
        <p:nvCxnSpPr>
          <p:cNvPr id="886" name="Google Shape;886;p59"/>
          <p:cNvCxnSpPr>
            <a:stCxn id="864" idx="2"/>
            <a:endCxn id="862" idx="0"/>
          </p:cNvCxnSpPr>
          <p:nvPr/>
        </p:nvCxnSpPr>
        <p:spPr>
          <a:xfrm rot="5400000">
            <a:off x="7308473" y="2471273"/>
            <a:ext cx="233700" cy="857400"/>
          </a:xfrm>
          <a:prstGeom prst="bentConnector3">
            <a:avLst>
              <a:gd name="adj1" fmla="val 49989"/>
            </a:avLst>
          </a:prstGeom>
          <a:noFill/>
          <a:ln w="9525" cap="flat" cmpd="sng">
            <a:solidFill>
              <a:schemeClr val="dk2"/>
            </a:solidFill>
            <a:prstDash val="solid"/>
            <a:round/>
            <a:headEnd type="none" w="med" len="med"/>
            <a:tailEnd type="none" w="med" len="med"/>
          </a:ln>
        </p:spPr>
      </p:cxnSp>
      <p:cxnSp>
        <p:nvCxnSpPr>
          <p:cNvPr id="887" name="Google Shape;887;p59"/>
          <p:cNvCxnSpPr>
            <a:stCxn id="864" idx="2"/>
            <a:endCxn id="871" idx="0"/>
          </p:cNvCxnSpPr>
          <p:nvPr/>
        </p:nvCxnSpPr>
        <p:spPr>
          <a:xfrm rot="-5400000" flipH="1">
            <a:off x="8165873" y="2471273"/>
            <a:ext cx="233700" cy="857400"/>
          </a:xfrm>
          <a:prstGeom prst="bentConnector3">
            <a:avLst>
              <a:gd name="adj1" fmla="val 49991"/>
            </a:avLst>
          </a:prstGeom>
          <a:noFill/>
          <a:ln w="9525" cap="flat" cmpd="sng">
            <a:solidFill>
              <a:schemeClr val="dk2"/>
            </a:solidFill>
            <a:prstDash val="solid"/>
            <a:round/>
            <a:headEnd type="none" w="med" len="med"/>
            <a:tailEnd type="none" w="med" len="med"/>
          </a:ln>
        </p:spPr>
      </p:cxnSp>
      <p:pic>
        <p:nvPicPr>
          <p:cNvPr id="888" name="Google Shape;888;p59"/>
          <p:cNvPicPr preferRelativeResize="0"/>
          <p:nvPr/>
        </p:nvPicPr>
        <p:blipFill>
          <a:blip r:embed="rId4">
            <a:alphaModFix/>
          </a:blip>
          <a:stretch>
            <a:fillRect/>
          </a:stretch>
        </p:blipFill>
        <p:spPr>
          <a:xfrm>
            <a:off x="1197200" y="1650400"/>
            <a:ext cx="998181" cy="449944"/>
          </a:xfrm>
          <a:prstGeom prst="rect">
            <a:avLst/>
          </a:prstGeom>
          <a:noFill/>
          <a:ln w="9525" cap="flat" cmpd="sng">
            <a:solidFill>
              <a:srgbClr val="D9D9D9"/>
            </a:solidFill>
            <a:prstDash val="solid"/>
            <a:round/>
            <a:headEnd type="none" w="sm" len="sm"/>
            <a:tailEnd type="none" w="sm" len="sm"/>
          </a:ln>
        </p:spPr>
      </p:pic>
      <p:pic>
        <p:nvPicPr>
          <p:cNvPr id="889" name="Google Shape;889;p59"/>
          <p:cNvPicPr preferRelativeResize="0"/>
          <p:nvPr/>
        </p:nvPicPr>
        <p:blipFill>
          <a:blip r:embed="rId5">
            <a:alphaModFix/>
          </a:blip>
          <a:stretch>
            <a:fillRect/>
          </a:stretch>
        </p:blipFill>
        <p:spPr>
          <a:xfrm>
            <a:off x="1287799" y="1065200"/>
            <a:ext cx="562459" cy="518288"/>
          </a:xfrm>
          <a:prstGeom prst="rect">
            <a:avLst/>
          </a:prstGeom>
          <a:noFill/>
          <a:ln w="9525" cap="flat" cmpd="sng">
            <a:solidFill>
              <a:srgbClr val="D9D9D9"/>
            </a:solidFill>
            <a:prstDash val="solid"/>
            <a:round/>
            <a:headEnd type="none" w="sm" len="sm"/>
            <a:tailEnd type="none" w="sm" len="sm"/>
          </a:ln>
        </p:spPr>
      </p:pic>
      <p:pic>
        <p:nvPicPr>
          <p:cNvPr id="890" name="Google Shape;890;p59"/>
          <p:cNvPicPr preferRelativeResize="0"/>
          <p:nvPr/>
        </p:nvPicPr>
        <p:blipFill>
          <a:blip r:embed="rId6">
            <a:alphaModFix/>
          </a:blip>
          <a:stretch>
            <a:fillRect/>
          </a:stretch>
        </p:blipFill>
        <p:spPr>
          <a:xfrm>
            <a:off x="1323251" y="591336"/>
            <a:ext cx="872131" cy="425019"/>
          </a:xfrm>
          <a:prstGeom prst="rect">
            <a:avLst/>
          </a:prstGeom>
          <a:noFill/>
          <a:ln w="9525" cap="flat" cmpd="sng">
            <a:solidFill>
              <a:srgbClr val="D9D9D9"/>
            </a:solidFill>
            <a:prstDash val="solid"/>
            <a:round/>
            <a:headEnd type="none" w="sm" len="sm"/>
            <a:tailEnd type="none" w="sm" len="sm"/>
          </a:ln>
        </p:spPr>
      </p:pic>
      <p:pic>
        <p:nvPicPr>
          <p:cNvPr id="891" name="Google Shape;891;p59"/>
          <p:cNvPicPr preferRelativeResize="0"/>
          <p:nvPr/>
        </p:nvPicPr>
        <p:blipFill>
          <a:blip r:embed="rId7">
            <a:alphaModFix/>
          </a:blip>
          <a:stretch>
            <a:fillRect/>
          </a:stretch>
        </p:blipFill>
        <p:spPr>
          <a:xfrm>
            <a:off x="2325315" y="1526260"/>
            <a:ext cx="562461" cy="574083"/>
          </a:xfrm>
          <a:prstGeom prst="rect">
            <a:avLst/>
          </a:prstGeom>
          <a:noFill/>
          <a:ln w="9525" cap="flat" cmpd="sng">
            <a:solidFill>
              <a:srgbClr val="D9D9D9"/>
            </a:solidFill>
            <a:prstDash val="solid"/>
            <a:round/>
            <a:headEnd type="none" w="sm" len="sm"/>
            <a:tailEnd type="none" w="sm" len="sm"/>
          </a:ln>
        </p:spPr>
      </p:pic>
      <p:pic>
        <p:nvPicPr>
          <p:cNvPr id="892" name="Google Shape;892;p59"/>
          <p:cNvPicPr preferRelativeResize="0"/>
          <p:nvPr/>
        </p:nvPicPr>
        <p:blipFill>
          <a:blip r:embed="rId8">
            <a:alphaModFix/>
          </a:blip>
          <a:stretch>
            <a:fillRect/>
          </a:stretch>
        </p:blipFill>
        <p:spPr>
          <a:xfrm>
            <a:off x="3077309" y="1549289"/>
            <a:ext cx="698002" cy="574082"/>
          </a:xfrm>
          <a:prstGeom prst="rect">
            <a:avLst/>
          </a:prstGeom>
          <a:noFill/>
          <a:ln w="9525" cap="flat" cmpd="sng">
            <a:solidFill>
              <a:srgbClr val="D9D9D9"/>
            </a:solidFill>
            <a:prstDash val="solid"/>
            <a:round/>
            <a:headEnd type="none" w="sm" len="sm"/>
            <a:tailEnd type="none" w="sm" len="sm"/>
          </a:ln>
        </p:spPr>
      </p:pic>
      <p:pic>
        <p:nvPicPr>
          <p:cNvPr id="893" name="Google Shape;893;p59"/>
          <p:cNvPicPr preferRelativeResize="0"/>
          <p:nvPr/>
        </p:nvPicPr>
        <p:blipFill>
          <a:blip r:embed="rId9">
            <a:alphaModFix/>
          </a:blip>
          <a:stretch>
            <a:fillRect/>
          </a:stretch>
        </p:blipFill>
        <p:spPr>
          <a:xfrm>
            <a:off x="2877380" y="882518"/>
            <a:ext cx="989374" cy="424773"/>
          </a:xfrm>
          <a:prstGeom prst="rect">
            <a:avLst/>
          </a:prstGeom>
          <a:noFill/>
          <a:ln w="9525" cap="flat" cmpd="sng">
            <a:solidFill>
              <a:srgbClr val="D9D9D9"/>
            </a:solidFill>
            <a:prstDash val="solid"/>
            <a:round/>
            <a:headEnd type="none" w="sm" len="sm"/>
            <a:tailEnd type="none" w="sm" len="sm"/>
          </a:ln>
        </p:spPr>
      </p:pic>
      <p:pic>
        <p:nvPicPr>
          <p:cNvPr id="894" name="Google Shape;894;p59"/>
          <p:cNvPicPr preferRelativeResize="0"/>
          <p:nvPr/>
        </p:nvPicPr>
        <p:blipFill rotWithShape="1">
          <a:blip r:embed="rId10">
            <a:alphaModFix/>
          </a:blip>
          <a:srcRect r="83004" b="50751"/>
          <a:stretch/>
        </p:blipFill>
        <p:spPr>
          <a:xfrm>
            <a:off x="3948263" y="658848"/>
            <a:ext cx="928982" cy="686729"/>
          </a:xfrm>
          <a:prstGeom prst="rect">
            <a:avLst/>
          </a:prstGeom>
          <a:noFill/>
          <a:ln w="9525" cap="flat" cmpd="sng">
            <a:solidFill>
              <a:srgbClr val="D9D9D9"/>
            </a:solidFill>
            <a:prstDash val="solid"/>
            <a:round/>
            <a:headEnd type="none" w="sm" len="sm"/>
            <a:tailEnd type="none" w="sm" len="sm"/>
          </a:ln>
        </p:spPr>
      </p:pic>
      <p:pic>
        <p:nvPicPr>
          <p:cNvPr id="895" name="Google Shape;895;p59"/>
          <p:cNvPicPr preferRelativeResize="0"/>
          <p:nvPr/>
        </p:nvPicPr>
        <p:blipFill>
          <a:blip r:embed="rId11">
            <a:alphaModFix/>
          </a:blip>
          <a:stretch>
            <a:fillRect/>
          </a:stretch>
        </p:blipFill>
        <p:spPr>
          <a:xfrm>
            <a:off x="3830899" y="1399572"/>
            <a:ext cx="1030776" cy="741028"/>
          </a:xfrm>
          <a:prstGeom prst="rect">
            <a:avLst/>
          </a:prstGeom>
          <a:noFill/>
          <a:ln w="9525" cap="flat" cmpd="sng">
            <a:solidFill>
              <a:srgbClr val="D9D9D9"/>
            </a:solidFill>
            <a:prstDash val="solid"/>
            <a:round/>
            <a:headEnd type="none" w="sm" len="sm"/>
            <a:tailEnd type="none" w="sm" len="sm"/>
          </a:ln>
        </p:spPr>
      </p:pic>
      <p:pic>
        <p:nvPicPr>
          <p:cNvPr id="896" name="Google Shape;896;p59"/>
          <p:cNvPicPr preferRelativeResize="0"/>
          <p:nvPr/>
        </p:nvPicPr>
        <p:blipFill>
          <a:blip r:embed="rId12">
            <a:alphaModFix/>
          </a:blip>
          <a:stretch>
            <a:fillRect/>
          </a:stretch>
        </p:blipFill>
        <p:spPr>
          <a:xfrm>
            <a:off x="1963207" y="850123"/>
            <a:ext cx="928978" cy="640500"/>
          </a:xfrm>
          <a:prstGeom prst="rect">
            <a:avLst/>
          </a:prstGeom>
          <a:noFill/>
          <a:ln w="9525" cap="flat" cmpd="sng">
            <a:solidFill>
              <a:srgbClr val="D9D9D9"/>
            </a:solidFill>
            <a:prstDash val="solid"/>
            <a:round/>
            <a:headEnd type="none" w="sm" len="sm"/>
            <a:tailEnd type="none" w="sm" len="sm"/>
          </a:ln>
        </p:spPr>
      </p:pic>
      <p:sp>
        <p:nvSpPr>
          <p:cNvPr id="897" name="Google Shape;897;p59"/>
          <p:cNvSpPr txBox="1"/>
          <p:nvPr/>
        </p:nvSpPr>
        <p:spPr>
          <a:xfrm>
            <a:off x="3238974" y="894150"/>
            <a:ext cx="562500" cy="2769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1155CC"/>
                </a:solidFill>
                <a:latin typeface="Proxima Nova"/>
                <a:ea typeface="Proxima Nova"/>
                <a:cs typeface="Proxima Nova"/>
                <a:sym typeface="Proxima Nova"/>
              </a:rPr>
              <a:t>Functie</a:t>
            </a:r>
            <a:endParaRPr sz="600" b="1">
              <a:solidFill>
                <a:srgbClr val="FF0000"/>
              </a:solidFill>
              <a:latin typeface="Proxima Nova"/>
              <a:ea typeface="Proxima Nova"/>
              <a:cs typeface="Proxima Nova"/>
              <a:sym typeface="Proxima Nova"/>
            </a:endParaRPr>
          </a:p>
        </p:txBody>
      </p:sp>
      <p:sp>
        <p:nvSpPr>
          <p:cNvPr id="898" name="Google Shape;898;p59"/>
          <p:cNvSpPr txBox="1"/>
          <p:nvPr/>
        </p:nvSpPr>
        <p:spPr>
          <a:xfrm>
            <a:off x="3889969" y="1422878"/>
            <a:ext cx="1119600" cy="276900"/>
          </a:xfrm>
          <a:prstGeom prst="rect">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38761D"/>
                </a:solidFill>
                <a:latin typeface="Proxima Nova"/>
                <a:ea typeface="Proxima Nova"/>
                <a:cs typeface="Proxima Nova"/>
                <a:sym typeface="Proxima Nova"/>
              </a:rPr>
              <a:t>Omgevingskenmerken</a:t>
            </a:r>
            <a:endParaRPr sz="600" b="1">
              <a:solidFill>
                <a:srgbClr val="FF0000"/>
              </a:solidFill>
              <a:latin typeface="Proxima Nova"/>
              <a:ea typeface="Proxima Nova"/>
              <a:cs typeface="Proxima Nova"/>
              <a:sym typeface="Proxima Nova"/>
            </a:endParaRPr>
          </a:p>
        </p:txBody>
      </p:sp>
      <p:sp>
        <p:nvSpPr>
          <p:cNvPr id="899" name="Google Shape;899;p59"/>
          <p:cNvSpPr txBox="1"/>
          <p:nvPr/>
        </p:nvSpPr>
        <p:spPr>
          <a:xfrm>
            <a:off x="3873326" y="728100"/>
            <a:ext cx="698100" cy="276900"/>
          </a:xfrm>
          <a:prstGeom prst="rect">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9900"/>
                </a:solidFill>
                <a:latin typeface="Proxima Nova"/>
                <a:ea typeface="Proxima Nova"/>
                <a:cs typeface="Proxima Nova"/>
                <a:sym typeface="Proxima Nova"/>
              </a:rPr>
              <a:t>Kwaliteit</a:t>
            </a:r>
            <a:endParaRPr sz="600" b="1">
              <a:solidFill>
                <a:srgbClr val="FF9900"/>
              </a:solidFill>
              <a:latin typeface="Proxima Nova"/>
              <a:ea typeface="Proxima Nova"/>
              <a:cs typeface="Proxima Nova"/>
              <a:sym typeface="Proxima Nova"/>
            </a:endParaRPr>
          </a:p>
        </p:txBody>
      </p:sp>
      <p:sp>
        <p:nvSpPr>
          <p:cNvPr id="900" name="Google Shape;900;p59"/>
          <p:cNvSpPr txBox="1"/>
          <p:nvPr/>
        </p:nvSpPr>
        <p:spPr>
          <a:xfrm>
            <a:off x="2223962" y="894175"/>
            <a:ext cx="624900" cy="3693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1155CC"/>
                </a:solidFill>
                <a:latin typeface="Proxima Nova"/>
                <a:ea typeface="Proxima Nova"/>
                <a:cs typeface="Proxima Nova"/>
                <a:sym typeface="Proxima Nova"/>
              </a:rPr>
              <a:t>Tracking</a:t>
            </a:r>
            <a:r>
              <a:rPr lang="en-GB" sz="600" b="1">
                <a:solidFill>
                  <a:srgbClr val="FF0000"/>
                </a:solidFill>
                <a:latin typeface="Proxima Nova"/>
                <a:ea typeface="Proxima Nova"/>
                <a:cs typeface="Proxima Nova"/>
                <a:sym typeface="Proxima Nova"/>
              </a:rPr>
              <a:t> </a:t>
            </a:r>
            <a:r>
              <a:rPr lang="en-GB" sz="600" b="1">
                <a:solidFill>
                  <a:srgbClr val="1155CC"/>
                </a:solidFill>
                <a:latin typeface="Proxima Nova"/>
                <a:ea typeface="Proxima Nova"/>
                <a:cs typeface="Proxima Nova"/>
                <a:sym typeface="Proxima Nova"/>
              </a:rPr>
              <a:t>data</a:t>
            </a:r>
            <a:endParaRPr sz="600" b="1">
              <a:solidFill>
                <a:srgbClr val="FF0000"/>
              </a:solidFill>
              <a:latin typeface="Proxima Nova"/>
              <a:ea typeface="Proxima Nova"/>
              <a:cs typeface="Proxima Nova"/>
              <a:sym typeface="Proxima Nova"/>
            </a:endParaRPr>
          </a:p>
        </p:txBody>
      </p:sp>
      <p:sp>
        <p:nvSpPr>
          <p:cNvPr id="901" name="Google Shape;901;p59"/>
          <p:cNvSpPr txBox="1"/>
          <p:nvPr/>
        </p:nvSpPr>
        <p:spPr>
          <a:xfrm>
            <a:off x="2923217" y="1526252"/>
            <a:ext cx="872400" cy="276900"/>
          </a:xfrm>
          <a:prstGeom prst="rect">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38761D"/>
                </a:solidFill>
                <a:latin typeface="Proxima Nova"/>
                <a:ea typeface="Proxima Nova"/>
                <a:cs typeface="Proxima Nova"/>
                <a:sym typeface="Proxima Nova"/>
              </a:rPr>
              <a:t>Fietsinfrastructuur</a:t>
            </a:r>
            <a:endParaRPr sz="600" b="1">
              <a:solidFill>
                <a:srgbClr val="38761D"/>
              </a:solidFill>
              <a:latin typeface="Proxima Nova"/>
              <a:ea typeface="Proxima Nova"/>
              <a:cs typeface="Proxima Nova"/>
              <a:sym typeface="Proxima Nova"/>
            </a:endParaRPr>
          </a:p>
        </p:txBody>
      </p:sp>
      <p:sp>
        <p:nvSpPr>
          <p:cNvPr id="902" name="Google Shape;902;p59"/>
          <p:cNvSpPr txBox="1"/>
          <p:nvPr/>
        </p:nvSpPr>
        <p:spPr>
          <a:xfrm>
            <a:off x="1212745" y="1684791"/>
            <a:ext cx="712500" cy="2769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1155CC"/>
                </a:solidFill>
                <a:latin typeface="Proxima Nova"/>
                <a:ea typeface="Proxima Nova"/>
                <a:cs typeface="Proxima Nova"/>
                <a:sym typeface="Proxima Nova"/>
              </a:rPr>
              <a:t>Delen van data</a:t>
            </a:r>
            <a:endParaRPr sz="600" b="1">
              <a:solidFill>
                <a:srgbClr val="1155CC"/>
              </a:solidFill>
              <a:latin typeface="Proxima Nova"/>
              <a:ea typeface="Proxima Nova"/>
              <a:cs typeface="Proxima Nova"/>
              <a:sym typeface="Proxima Nova"/>
            </a:endParaRPr>
          </a:p>
        </p:txBody>
      </p:sp>
      <p:sp>
        <p:nvSpPr>
          <p:cNvPr id="903" name="Google Shape;903;p59"/>
          <p:cNvSpPr txBox="1"/>
          <p:nvPr/>
        </p:nvSpPr>
        <p:spPr>
          <a:xfrm>
            <a:off x="2136767" y="1605482"/>
            <a:ext cx="729000" cy="461700"/>
          </a:xfrm>
          <a:prstGeom prst="rect">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0000"/>
                </a:solidFill>
                <a:latin typeface="Proxima Nova"/>
                <a:ea typeface="Proxima Nova"/>
                <a:cs typeface="Proxima Nova"/>
                <a:sym typeface="Proxima Nova"/>
              </a:rPr>
              <a:t>Connectie andere mobiliteit</a:t>
            </a:r>
            <a:endParaRPr sz="600" b="1">
              <a:solidFill>
                <a:srgbClr val="FF0000"/>
              </a:solidFill>
              <a:latin typeface="Proxima Nova"/>
              <a:ea typeface="Proxima Nova"/>
              <a:cs typeface="Proxima Nova"/>
              <a:sym typeface="Proxima Nova"/>
            </a:endParaRPr>
          </a:p>
        </p:txBody>
      </p:sp>
      <p:sp>
        <p:nvSpPr>
          <p:cNvPr id="904" name="Google Shape;904;p59"/>
          <p:cNvSpPr txBox="1"/>
          <p:nvPr/>
        </p:nvSpPr>
        <p:spPr>
          <a:xfrm>
            <a:off x="1197200" y="992075"/>
            <a:ext cx="729000" cy="276900"/>
          </a:xfrm>
          <a:prstGeom prst="rect">
            <a:avLst/>
          </a:prstGeom>
          <a:solidFill>
            <a:srgbClr val="EAD1DC"/>
          </a:solidFill>
          <a:ln w="9525"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741B47"/>
                </a:solidFill>
                <a:latin typeface="Proxima Nova"/>
                <a:ea typeface="Proxima Nova"/>
                <a:cs typeface="Proxima Nova"/>
                <a:sym typeface="Proxima Nova"/>
              </a:rPr>
              <a:t>Onderhoud</a:t>
            </a:r>
            <a:endParaRPr sz="600" b="1">
              <a:solidFill>
                <a:srgbClr val="FF0000"/>
              </a:solidFill>
              <a:latin typeface="Proxima Nova"/>
              <a:ea typeface="Proxima Nova"/>
              <a:cs typeface="Proxima Nova"/>
              <a:sym typeface="Proxima Nova"/>
            </a:endParaRPr>
          </a:p>
        </p:txBody>
      </p:sp>
      <p:sp>
        <p:nvSpPr>
          <p:cNvPr id="905" name="Google Shape;905;p59"/>
          <p:cNvSpPr txBox="1"/>
          <p:nvPr/>
        </p:nvSpPr>
        <p:spPr>
          <a:xfrm>
            <a:off x="1089785" y="4580261"/>
            <a:ext cx="1038900" cy="369300"/>
          </a:xfrm>
          <a:prstGeom prst="rect">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38761D"/>
                </a:solidFill>
                <a:latin typeface="Proxima Nova"/>
                <a:ea typeface="Proxima Nova"/>
                <a:cs typeface="Proxima Nova"/>
                <a:sym typeface="Proxima Nova"/>
              </a:rPr>
              <a:t>stallingen herstelposten, rustplekken, etc.</a:t>
            </a:r>
            <a:endParaRPr sz="600" b="1">
              <a:solidFill>
                <a:srgbClr val="38761D"/>
              </a:solidFill>
              <a:latin typeface="Proxima Nova"/>
              <a:ea typeface="Proxima Nova"/>
              <a:cs typeface="Proxima Nova"/>
              <a:sym typeface="Proxima Nova"/>
            </a:endParaRPr>
          </a:p>
        </p:txBody>
      </p:sp>
      <p:sp>
        <p:nvSpPr>
          <p:cNvPr id="906" name="Google Shape;906;p59"/>
          <p:cNvSpPr txBox="1"/>
          <p:nvPr/>
        </p:nvSpPr>
        <p:spPr>
          <a:xfrm>
            <a:off x="1432651" y="515906"/>
            <a:ext cx="832500" cy="276900"/>
          </a:xfrm>
          <a:prstGeom prst="rect">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FF9900"/>
                </a:solidFill>
                <a:latin typeface="Proxima Nova"/>
                <a:ea typeface="Proxima Nova"/>
                <a:cs typeface="Proxima Nova"/>
                <a:sym typeface="Proxima Nova"/>
              </a:rPr>
              <a:t>Ongevallen</a:t>
            </a:r>
            <a:endParaRPr sz="600" b="1">
              <a:solidFill>
                <a:srgbClr val="FF9900"/>
              </a:solidFill>
              <a:latin typeface="Proxima Nova"/>
              <a:ea typeface="Proxima Nova"/>
              <a:cs typeface="Proxima Nova"/>
              <a:sym typeface="Proxima Nova"/>
            </a:endParaRPr>
          </a:p>
        </p:txBody>
      </p:sp>
      <p:sp>
        <p:nvSpPr>
          <p:cNvPr id="907" name="Google Shape;907;p59"/>
          <p:cNvSpPr txBox="1"/>
          <p:nvPr/>
        </p:nvSpPr>
        <p:spPr>
          <a:xfrm>
            <a:off x="2266298" y="3797047"/>
            <a:ext cx="767400" cy="3693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1155CC"/>
                </a:solidFill>
                <a:latin typeface="Proxima Nova"/>
                <a:ea typeface="Proxima Nova"/>
                <a:cs typeface="Proxima Nova"/>
                <a:sym typeface="Proxima Nova"/>
              </a:rPr>
              <a:t> tracking, navigatie</a:t>
            </a:r>
            <a:endParaRPr sz="600" b="1">
              <a:solidFill>
                <a:srgbClr val="1155CC"/>
              </a:solidFill>
              <a:latin typeface="Proxima Nova"/>
              <a:ea typeface="Proxima Nova"/>
              <a:cs typeface="Proxima Nova"/>
              <a:sym typeface="Proxima Nova"/>
            </a:endParaRPr>
          </a:p>
        </p:txBody>
      </p:sp>
      <p:sp>
        <p:nvSpPr>
          <p:cNvPr id="908" name="Google Shape;908;p59"/>
          <p:cNvSpPr txBox="1"/>
          <p:nvPr/>
        </p:nvSpPr>
        <p:spPr>
          <a:xfrm>
            <a:off x="656632" y="2793719"/>
            <a:ext cx="703500" cy="276900"/>
          </a:xfrm>
          <a:prstGeom prst="rect">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GB" sz="600" b="1">
                <a:solidFill>
                  <a:srgbClr val="FF9900"/>
                </a:solidFill>
                <a:latin typeface="Proxima Nova"/>
                <a:ea typeface="Proxima Nova"/>
                <a:cs typeface="Proxima Nova"/>
                <a:sym typeface="Proxima Nova"/>
              </a:rPr>
              <a:t>Ongevallen</a:t>
            </a:r>
            <a:endParaRPr sz="600" b="1">
              <a:solidFill>
                <a:srgbClr val="FF0000"/>
              </a:solidFill>
              <a:latin typeface="Proxima Nova"/>
              <a:ea typeface="Proxima Nova"/>
              <a:cs typeface="Proxima Nova"/>
              <a:sym typeface="Proxima Nova"/>
            </a:endParaRPr>
          </a:p>
        </p:txBody>
      </p:sp>
      <p:sp>
        <p:nvSpPr>
          <p:cNvPr id="909" name="Google Shape;909;p59"/>
          <p:cNvSpPr txBox="1"/>
          <p:nvPr/>
        </p:nvSpPr>
        <p:spPr>
          <a:xfrm>
            <a:off x="2153060" y="4653785"/>
            <a:ext cx="734700" cy="369300"/>
          </a:xfrm>
          <a:prstGeom prst="rect">
            <a:avLst/>
          </a:prstGeom>
          <a:solidFill>
            <a:srgbClr val="6FA8DC"/>
          </a:solidFill>
          <a:ln w="9525" cap="flat" cmpd="sng">
            <a:solidFill>
              <a:srgbClr val="07376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600" b="1">
                <a:solidFill>
                  <a:srgbClr val="073763"/>
                </a:solidFill>
                <a:latin typeface="Proxima Nova"/>
                <a:ea typeface="Proxima Nova"/>
                <a:cs typeface="Proxima Nova"/>
                <a:sym typeface="Proxima Nova"/>
              </a:rPr>
              <a:t>Voorrang, wegcode</a:t>
            </a:r>
            <a:endParaRPr sz="600" b="1">
              <a:solidFill>
                <a:srgbClr val="073763"/>
              </a:solidFill>
              <a:latin typeface="Proxima Nova"/>
              <a:ea typeface="Proxima Nova"/>
              <a:cs typeface="Proxima Nova"/>
              <a:sym typeface="Proxima Nova"/>
            </a:endParaRPr>
          </a:p>
        </p:txBody>
      </p:sp>
      <p:sp>
        <p:nvSpPr>
          <p:cNvPr id="910" name="Google Shape;910;p59"/>
          <p:cNvSpPr txBox="1"/>
          <p:nvPr/>
        </p:nvSpPr>
        <p:spPr>
          <a:xfrm>
            <a:off x="6939078" y="1171050"/>
            <a:ext cx="181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Proxima Nova"/>
                <a:ea typeface="Proxima Nova"/>
                <a:cs typeface="Proxima Nova"/>
                <a:sym typeface="Proxima Nova"/>
              </a:rPr>
              <a:t>Sneuvelmodel</a:t>
            </a:r>
            <a:endParaRPr sz="1600" b="1">
              <a:latin typeface="Proxima Nova"/>
              <a:ea typeface="Proxima Nova"/>
              <a:cs typeface="Proxima Nova"/>
              <a:sym typeface="Proxima Nova"/>
            </a:endParaRPr>
          </a:p>
        </p:txBody>
      </p:sp>
      <p:sp>
        <p:nvSpPr>
          <p:cNvPr id="911" name="Google Shape;911;p59"/>
          <p:cNvSpPr txBox="1"/>
          <p:nvPr/>
        </p:nvSpPr>
        <p:spPr>
          <a:xfrm>
            <a:off x="1614348" y="2348288"/>
            <a:ext cx="2709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Proxima Nova"/>
                <a:ea typeface="Proxima Nova"/>
                <a:cs typeface="Proxima Nova"/>
                <a:sym typeface="Proxima Nova"/>
              </a:rPr>
              <a:t>Geïdentificeerde Use cases</a:t>
            </a:r>
            <a:endParaRPr sz="1600" b="1">
              <a:latin typeface="Proxima Nova"/>
              <a:ea typeface="Proxima Nova"/>
              <a:cs typeface="Proxima Nova"/>
              <a:sym typeface="Proxima Nova"/>
            </a:endParaRPr>
          </a:p>
        </p:txBody>
      </p:sp>
      <p:sp>
        <p:nvSpPr>
          <p:cNvPr id="912" name="Google Shape;912;p59"/>
          <p:cNvSpPr txBox="1"/>
          <p:nvPr/>
        </p:nvSpPr>
        <p:spPr>
          <a:xfrm>
            <a:off x="2381319" y="111175"/>
            <a:ext cx="1452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latin typeface="Proxima Nova"/>
                <a:ea typeface="Proxima Nova"/>
                <a:cs typeface="Proxima Nova"/>
                <a:sym typeface="Proxima Nova"/>
              </a:rPr>
              <a:t>Data concepten</a:t>
            </a:r>
            <a:endParaRPr sz="1600" b="1">
              <a:latin typeface="Proxima Nova"/>
              <a:ea typeface="Proxima Nova"/>
              <a:cs typeface="Proxima Nova"/>
              <a:sym typeface="Proxima Nova"/>
            </a:endParaRPr>
          </a:p>
        </p:txBody>
      </p:sp>
      <p:sp>
        <p:nvSpPr>
          <p:cNvPr id="913" name="Google Shape;913;p59"/>
          <p:cNvSpPr txBox="1"/>
          <p:nvPr/>
        </p:nvSpPr>
        <p:spPr>
          <a:xfrm>
            <a:off x="3094239" y="2751900"/>
            <a:ext cx="2370600" cy="2325900"/>
          </a:xfrm>
          <a:prstGeom prst="rect">
            <a:avLst/>
          </a:prstGeom>
          <a:noFill/>
          <a:ln>
            <a:noFill/>
          </a:ln>
        </p:spPr>
        <p:txBody>
          <a:bodyPr spcFirstLastPara="1" wrap="square" lIns="91425" tIns="91425" rIns="91425" bIns="91425" anchor="t" anchorCtr="0">
            <a:spAutoFit/>
          </a:bodyPr>
          <a:lstStyle/>
          <a:p>
            <a:pPr marL="457200" lvl="0" indent="-279400" algn="just" rtl="0">
              <a:lnSpc>
                <a:spcPct val="115000"/>
              </a:lnSpc>
              <a:spcBef>
                <a:spcPts val="1200"/>
              </a:spcBef>
              <a:spcAft>
                <a:spcPts val="0"/>
              </a:spcAft>
              <a:buSzPts val="800"/>
              <a:buChar char="●"/>
            </a:pPr>
            <a:r>
              <a:rPr lang="en-GB" sz="500"/>
              <a:t>Bijhouden en visualiseren van </a:t>
            </a:r>
            <a:r>
              <a:rPr lang="en-GB" sz="500" b="1">
                <a:solidFill>
                  <a:srgbClr val="20124D"/>
                </a:solidFill>
              </a:rPr>
              <a:t>geplande</a:t>
            </a:r>
            <a:r>
              <a:rPr lang="en-GB" sz="500">
                <a:solidFill>
                  <a:srgbClr val="20124D"/>
                </a:solidFill>
              </a:rPr>
              <a:t>, in </a:t>
            </a:r>
            <a:r>
              <a:rPr lang="en-GB" sz="500" b="1">
                <a:solidFill>
                  <a:srgbClr val="20124D"/>
                </a:solidFill>
              </a:rPr>
              <a:t>uitvoering zijnde </a:t>
            </a:r>
            <a:r>
              <a:rPr lang="en-GB" sz="500">
                <a:solidFill>
                  <a:srgbClr val="20124D"/>
                </a:solidFill>
              </a:rPr>
              <a:t>en </a:t>
            </a:r>
            <a:r>
              <a:rPr lang="en-GB" sz="500" b="1">
                <a:solidFill>
                  <a:srgbClr val="20124D"/>
                </a:solidFill>
              </a:rPr>
              <a:t>afgewerkte</a:t>
            </a:r>
            <a:r>
              <a:rPr lang="en-GB" sz="500" b="1"/>
              <a:t> </a:t>
            </a:r>
            <a:r>
              <a:rPr lang="en-GB" sz="500"/>
              <a:t>nieuwe </a:t>
            </a:r>
            <a:r>
              <a:rPr lang="en-GB" sz="500" b="1">
                <a:solidFill>
                  <a:srgbClr val="990000"/>
                </a:solidFill>
              </a:rPr>
              <a:t>fietsinfrastructuur</a:t>
            </a:r>
            <a:endParaRPr sz="500" b="1">
              <a:solidFill>
                <a:srgbClr val="990000"/>
              </a:solidFill>
            </a:endParaRPr>
          </a:p>
          <a:p>
            <a:pPr marL="457200" lvl="0" indent="-279400" algn="just" rtl="0">
              <a:lnSpc>
                <a:spcPct val="115000"/>
              </a:lnSpc>
              <a:spcBef>
                <a:spcPts val="0"/>
              </a:spcBef>
              <a:spcAft>
                <a:spcPts val="0"/>
              </a:spcAft>
              <a:buSzPts val="800"/>
              <a:buChar char="●"/>
            </a:pPr>
            <a:r>
              <a:rPr lang="en-GB" sz="100">
                <a:latin typeface="Times New Roman"/>
                <a:ea typeface="Times New Roman"/>
                <a:cs typeface="Times New Roman"/>
                <a:sym typeface="Times New Roman"/>
              </a:rPr>
              <a:t> </a:t>
            </a:r>
            <a:r>
              <a:rPr lang="en-GB" sz="500"/>
              <a:t>Aanleveren en hergebruik van </a:t>
            </a:r>
            <a:r>
              <a:rPr lang="en-GB" sz="500" b="1">
                <a:solidFill>
                  <a:srgbClr val="434343"/>
                </a:solidFill>
              </a:rPr>
              <a:t>fietsteldata </a:t>
            </a:r>
            <a:r>
              <a:rPr lang="en-GB" sz="500"/>
              <a:t>op vaste meetpunten</a:t>
            </a:r>
            <a:endParaRPr sz="500"/>
          </a:p>
          <a:p>
            <a:pPr marL="457200" lvl="0" indent="-279400" algn="just" rtl="0">
              <a:lnSpc>
                <a:spcPct val="115000"/>
              </a:lnSpc>
              <a:spcBef>
                <a:spcPts val="0"/>
              </a:spcBef>
              <a:spcAft>
                <a:spcPts val="0"/>
              </a:spcAft>
              <a:buSzPts val="800"/>
              <a:buChar char="●"/>
            </a:pPr>
            <a:r>
              <a:rPr lang="en-GB" sz="500"/>
              <a:t>Formaliseren van de methodiek voor </a:t>
            </a:r>
            <a:r>
              <a:rPr lang="en-GB" sz="500" b="1">
                <a:solidFill>
                  <a:srgbClr val="FF9900"/>
                </a:solidFill>
              </a:rPr>
              <a:t>kwaliteitsscoring </a:t>
            </a:r>
            <a:r>
              <a:rPr lang="en-GB" sz="500"/>
              <a:t>van de fietsinfrastructuur op basis van de geïnventariseerde parameters</a:t>
            </a:r>
            <a:endParaRPr sz="500"/>
          </a:p>
          <a:p>
            <a:pPr marL="457200" lvl="0" indent="-279400" algn="just" rtl="0">
              <a:lnSpc>
                <a:spcPct val="115000"/>
              </a:lnSpc>
              <a:spcBef>
                <a:spcPts val="0"/>
              </a:spcBef>
              <a:spcAft>
                <a:spcPts val="0"/>
              </a:spcAft>
              <a:buSzPts val="800"/>
              <a:buChar char="●"/>
            </a:pPr>
            <a:r>
              <a:rPr lang="en-GB" sz="500"/>
              <a:t>De ligging van het </a:t>
            </a:r>
            <a:r>
              <a:rPr lang="en-GB" sz="500" b="1">
                <a:solidFill>
                  <a:srgbClr val="1155CC"/>
                </a:solidFill>
              </a:rPr>
              <a:t>Bovenlokaal Functioneel Fietsroutenetwerk</a:t>
            </a:r>
            <a:r>
              <a:rPr lang="en-GB" sz="500" b="1"/>
              <a:t> </a:t>
            </a:r>
            <a:r>
              <a:rPr lang="en-GB" sz="500"/>
              <a:t>éénduidig bijhouden, door het formaliseren van de wijzigingsprocedures</a:t>
            </a:r>
            <a:endParaRPr sz="500"/>
          </a:p>
          <a:p>
            <a:pPr marL="457200" lvl="0" indent="-279400" algn="just" rtl="0">
              <a:lnSpc>
                <a:spcPct val="115000"/>
              </a:lnSpc>
              <a:spcBef>
                <a:spcPts val="0"/>
              </a:spcBef>
              <a:spcAft>
                <a:spcPts val="0"/>
              </a:spcAft>
              <a:buSzPts val="800"/>
              <a:buChar char="●"/>
            </a:pPr>
            <a:r>
              <a:rPr lang="en-GB" sz="500"/>
              <a:t>Opstellen van een basis en uitgebreide set van </a:t>
            </a:r>
            <a:r>
              <a:rPr lang="en-GB" sz="500" b="1"/>
              <a:t>inventarisatieparameters </a:t>
            </a:r>
            <a:r>
              <a:rPr lang="en-GB" sz="500"/>
              <a:t>van de fietsinfrastructuur</a:t>
            </a:r>
            <a:endParaRPr sz="500"/>
          </a:p>
          <a:p>
            <a:pPr marL="457200" lvl="0" indent="-279400" algn="just" rtl="0">
              <a:lnSpc>
                <a:spcPct val="115000"/>
              </a:lnSpc>
              <a:spcBef>
                <a:spcPts val="0"/>
              </a:spcBef>
              <a:spcAft>
                <a:spcPts val="0"/>
              </a:spcAft>
              <a:buSzPts val="800"/>
              <a:buChar char="●"/>
            </a:pPr>
            <a:r>
              <a:rPr lang="en-GB" sz="500"/>
              <a:t>Het </a:t>
            </a:r>
            <a:r>
              <a:rPr lang="en-GB" sz="500" b="1">
                <a:solidFill>
                  <a:srgbClr val="FF9900"/>
                </a:solidFill>
              </a:rPr>
              <a:t>BFF koppelen</a:t>
            </a:r>
            <a:r>
              <a:rPr lang="en-GB" sz="500" b="1"/>
              <a:t> </a:t>
            </a:r>
            <a:r>
              <a:rPr lang="en-GB" sz="500"/>
              <a:t>aan de werkelijke </a:t>
            </a:r>
            <a:r>
              <a:rPr lang="en-GB" sz="500" b="1">
                <a:solidFill>
                  <a:srgbClr val="990000"/>
                </a:solidFill>
              </a:rPr>
              <a:t>fietsinfrastructuur </a:t>
            </a:r>
            <a:r>
              <a:rPr lang="en-GB" sz="500"/>
              <a:t>(fietspaden)</a:t>
            </a:r>
            <a:endParaRPr sz="500"/>
          </a:p>
          <a:p>
            <a:pPr marL="457200" lvl="0" indent="-279400" algn="just" rtl="0">
              <a:lnSpc>
                <a:spcPct val="115000"/>
              </a:lnSpc>
              <a:spcBef>
                <a:spcPts val="0"/>
              </a:spcBef>
              <a:spcAft>
                <a:spcPts val="0"/>
              </a:spcAft>
              <a:buSzPts val="800"/>
              <a:buChar char="●"/>
            </a:pPr>
            <a:r>
              <a:rPr lang="en-GB" sz="500"/>
              <a:t>Aanleveren en hergebruik van </a:t>
            </a:r>
            <a:r>
              <a:rPr lang="en-GB" sz="500" b="1">
                <a:solidFill>
                  <a:srgbClr val="FF9900"/>
                </a:solidFill>
              </a:rPr>
              <a:t>ongevallen </a:t>
            </a:r>
            <a:r>
              <a:rPr lang="en-GB" sz="500"/>
              <a:t>data m.b.t. fietsers</a:t>
            </a:r>
            <a:endParaRPr sz="500"/>
          </a:p>
          <a:p>
            <a:pPr marL="457200" lvl="0" indent="-279400" algn="just" rtl="0">
              <a:lnSpc>
                <a:spcPct val="115000"/>
              </a:lnSpc>
              <a:spcBef>
                <a:spcPts val="0"/>
              </a:spcBef>
              <a:spcAft>
                <a:spcPts val="0"/>
              </a:spcAft>
              <a:buSzPts val="800"/>
              <a:buChar char="●"/>
            </a:pPr>
            <a:r>
              <a:rPr lang="en-GB" sz="500"/>
              <a:t>Formaliseren van de </a:t>
            </a:r>
            <a:r>
              <a:rPr lang="en-GB" sz="500" b="1"/>
              <a:t>periodiciteit </a:t>
            </a:r>
            <a:r>
              <a:rPr lang="en-GB" sz="500"/>
              <a:t>van inventarisatie en </a:t>
            </a:r>
            <a:r>
              <a:rPr lang="en-GB" sz="500" b="1">
                <a:solidFill>
                  <a:srgbClr val="FF9900"/>
                </a:solidFill>
              </a:rPr>
              <a:t>kwaliteitsscoring </a:t>
            </a:r>
            <a:r>
              <a:rPr lang="en-GB" sz="500"/>
              <a:t>van de fietsinfrastructuur</a:t>
            </a:r>
            <a:endParaRPr sz="500"/>
          </a:p>
          <a:p>
            <a:pPr marL="457200" lvl="0" indent="-279400" algn="just" rtl="0">
              <a:lnSpc>
                <a:spcPct val="115000"/>
              </a:lnSpc>
              <a:spcBef>
                <a:spcPts val="0"/>
              </a:spcBef>
              <a:spcAft>
                <a:spcPts val="0"/>
              </a:spcAft>
              <a:buSzPts val="800"/>
              <a:buChar char="●"/>
            </a:pPr>
            <a:r>
              <a:rPr lang="en-GB" sz="500"/>
              <a:t>Aanleveren en hergebruik van </a:t>
            </a:r>
            <a:r>
              <a:rPr lang="en-GB" sz="500" b="1">
                <a:solidFill>
                  <a:srgbClr val="1155CC"/>
                </a:solidFill>
              </a:rPr>
              <a:t>fietstrajecten </a:t>
            </a:r>
            <a:r>
              <a:rPr lang="en-GB" sz="500"/>
              <a:t>door fietsers.</a:t>
            </a:r>
            <a:endParaRPr sz="500"/>
          </a:p>
        </p:txBody>
      </p:sp>
      <p:sp>
        <p:nvSpPr>
          <p:cNvPr id="914" name="Google Shape;914;p59"/>
          <p:cNvSpPr/>
          <p:nvPr/>
        </p:nvSpPr>
        <p:spPr>
          <a:xfrm rot="-856842">
            <a:off x="5590607" y="3162101"/>
            <a:ext cx="767414" cy="207369"/>
          </a:xfrm>
          <a:prstGeom prst="rightArrow">
            <a:avLst>
              <a:gd name="adj1" fmla="val 50000"/>
              <a:gd name="adj2"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9"/>
          <p:cNvSpPr/>
          <p:nvPr/>
        </p:nvSpPr>
        <p:spPr>
          <a:xfrm rot="811208">
            <a:off x="5590653" y="1613065"/>
            <a:ext cx="767365" cy="207375"/>
          </a:xfrm>
          <a:prstGeom prst="rightArrow">
            <a:avLst>
              <a:gd name="adj1" fmla="val 50000"/>
              <a:gd name="adj2"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60"/>
          <p:cNvSpPr/>
          <p:nvPr/>
        </p:nvSpPr>
        <p:spPr>
          <a:xfrm>
            <a:off x="1551500" y="2971150"/>
            <a:ext cx="59838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0"/>
          <p:cNvSpPr/>
          <p:nvPr/>
        </p:nvSpPr>
        <p:spPr>
          <a:xfrm rot="5400000">
            <a:off x="4305350" y="3119350"/>
            <a:ext cx="4761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 name="Google Shape;922;p60"/>
          <p:cNvCxnSpPr/>
          <p:nvPr/>
        </p:nvCxnSpPr>
        <p:spPr>
          <a:xfrm>
            <a:off x="4501625" y="2656600"/>
            <a:ext cx="0" cy="766500"/>
          </a:xfrm>
          <a:prstGeom prst="straightConnector1">
            <a:avLst/>
          </a:prstGeom>
          <a:noFill/>
          <a:ln w="19050" cap="flat" cmpd="sng">
            <a:solidFill>
              <a:srgbClr val="A64D79"/>
            </a:solidFill>
            <a:prstDash val="solid"/>
            <a:round/>
            <a:headEnd type="none" w="med" len="med"/>
            <a:tailEnd type="none" w="med" len="med"/>
          </a:ln>
        </p:spPr>
      </p:cxnSp>
      <p:cxnSp>
        <p:nvCxnSpPr>
          <p:cNvPr id="923" name="Google Shape;923;p60"/>
          <p:cNvCxnSpPr/>
          <p:nvPr/>
        </p:nvCxnSpPr>
        <p:spPr>
          <a:xfrm>
            <a:off x="1560200" y="2690775"/>
            <a:ext cx="5966400" cy="0"/>
          </a:xfrm>
          <a:prstGeom prst="straightConnector1">
            <a:avLst/>
          </a:prstGeom>
          <a:noFill/>
          <a:ln w="19050" cap="flat" cmpd="sng">
            <a:solidFill>
              <a:srgbClr val="A64D79"/>
            </a:solidFill>
            <a:prstDash val="solid"/>
            <a:round/>
            <a:headEnd type="none" w="med" len="med"/>
            <a:tailEnd type="none" w="med" len="med"/>
          </a:ln>
        </p:spPr>
      </p:cxnSp>
      <p:cxnSp>
        <p:nvCxnSpPr>
          <p:cNvPr id="924" name="Google Shape;924;p60"/>
          <p:cNvCxnSpPr/>
          <p:nvPr/>
        </p:nvCxnSpPr>
        <p:spPr>
          <a:xfrm>
            <a:off x="1551500" y="2632825"/>
            <a:ext cx="5983800" cy="0"/>
          </a:xfrm>
          <a:prstGeom prst="straightConnector1">
            <a:avLst/>
          </a:prstGeom>
          <a:noFill/>
          <a:ln w="19050" cap="flat" cmpd="sng">
            <a:solidFill>
              <a:srgbClr val="0000FF"/>
            </a:solidFill>
            <a:prstDash val="solid"/>
            <a:round/>
            <a:headEnd type="none" w="med" len="med"/>
            <a:tailEnd type="none" w="med" len="med"/>
          </a:ln>
        </p:spPr>
      </p:cxnSp>
      <p:cxnSp>
        <p:nvCxnSpPr>
          <p:cNvPr id="925" name="Google Shape;925;p60"/>
          <p:cNvCxnSpPr/>
          <p:nvPr/>
        </p:nvCxnSpPr>
        <p:spPr>
          <a:xfrm>
            <a:off x="1551500" y="2145350"/>
            <a:ext cx="5983800" cy="0"/>
          </a:xfrm>
          <a:prstGeom prst="straightConnector1">
            <a:avLst/>
          </a:prstGeom>
          <a:noFill/>
          <a:ln w="28575" cap="flat" cmpd="sng">
            <a:solidFill>
              <a:srgbClr val="F1C232"/>
            </a:solidFill>
            <a:prstDash val="solid"/>
            <a:round/>
            <a:headEnd type="none" w="med" len="med"/>
            <a:tailEnd type="triangle" w="med" len="med"/>
          </a:ln>
        </p:spPr>
      </p:cxnSp>
      <p:sp>
        <p:nvSpPr>
          <p:cNvPr id="926" name="Google Shape;926;p60"/>
          <p:cNvSpPr/>
          <p:nvPr/>
        </p:nvSpPr>
        <p:spPr>
          <a:xfrm>
            <a:off x="1551500" y="1702825"/>
            <a:ext cx="3059400" cy="179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0"/>
          <p:cNvSpPr/>
          <p:nvPr/>
        </p:nvSpPr>
        <p:spPr>
          <a:xfrm>
            <a:off x="4610900" y="1750975"/>
            <a:ext cx="2924400" cy="834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0"/>
          <p:cNvSpPr/>
          <p:nvPr/>
        </p:nvSpPr>
        <p:spPr>
          <a:xfrm>
            <a:off x="19683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0"/>
          <p:cNvSpPr/>
          <p:nvPr/>
        </p:nvSpPr>
        <p:spPr>
          <a:xfrm>
            <a:off x="3358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0"/>
          <p:cNvSpPr/>
          <p:nvPr/>
        </p:nvSpPr>
        <p:spPr>
          <a:xfrm>
            <a:off x="4453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6594225"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2" name="Google Shape;932;p60"/>
          <p:cNvPicPr preferRelativeResize="0"/>
          <p:nvPr/>
        </p:nvPicPr>
        <p:blipFill>
          <a:blip r:embed="rId3">
            <a:alphaModFix/>
          </a:blip>
          <a:stretch>
            <a:fillRect/>
          </a:stretch>
        </p:blipFill>
        <p:spPr>
          <a:xfrm>
            <a:off x="6535175" y="3150850"/>
            <a:ext cx="297785" cy="296400"/>
          </a:xfrm>
          <a:prstGeom prst="rect">
            <a:avLst/>
          </a:prstGeom>
          <a:noFill/>
          <a:ln>
            <a:noFill/>
          </a:ln>
        </p:spPr>
      </p:pic>
      <p:pic>
        <p:nvPicPr>
          <p:cNvPr id="933" name="Google Shape;933;p60"/>
          <p:cNvPicPr preferRelativeResize="0"/>
          <p:nvPr/>
        </p:nvPicPr>
        <p:blipFill>
          <a:blip r:embed="rId3">
            <a:alphaModFix/>
          </a:blip>
          <a:stretch>
            <a:fillRect/>
          </a:stretch>
        </p:blipFill>
        <p:spPr>
          <a:xfrm>
            <a:off x="5128625" y="3150850"/>
            <a:ext cx="297785" cy="296400"/>
          </a:xfrm>
          <a:prstGeom prst="rect">
            <a:avLst/>
          </a:prstGeom>
          <a:noFill/>
          <a:ln>
            <a:noFill/>
          </a:ln>
        </p:spPr>
      </p:pic>
      <p:pic>
        <p:nvPicPr>
          <p:cNvPr id="934" name="Google Shape;934;p60"/>
          <p:cNvPicPr preferRelativeResize="0"/>
          <p:nvPr/>
        </p:nvPicPr>
        <p:blipFill>
          <a:blip r:embed="rId3">
            <a:alphaModFix/>
          </a:blip>
          <a:stretch>
            <a:fillRect/>
          </a:stretch>
        </p:blipFill>
        <p:spPr>
          <a:xfrm>
            <a:off x="2331413" y="3150850"/>
            <a:ext cx="297785" cy="296400"/>
          </a:xfrm>
          <a:prstGeom prst="rect">
            <a:avLst/>
          </a:prstGeom>
          <a:noFill/>
          <a:ln>
            <a:noFill/>
          </a:ln>
        </p:spPr>
      </p:pic>
      <p:pic>
        <p:nvPicPr>
          <p:cNvPr id="935" name="Google Shape;935;p60"/>
          <p:cNvPicPr preferRelativeResize="0"/>
          <p:nvPr/>
        </p:nvPicPr>
        <p:blipFill>
          <a:blip r:embed="rId4">
            <a:alphaModFix/>
          </a:blip>
          <a:stretch>
            <a:fillRect/>
          </a:stretch>
        </p:blipFill>
        <p:spPr>
          <a:xfrm>
            <a:off x="644175" y="2415925"/>
            <a:ext cx="360000" cy="360000"/>
          </a:xfrm>
          <a:prstGeom prst="rect">
            <a:avLst/>
          </a:prstGeom>
          <a:noFill/>
          <a:ln>
            <a:noFill/>
          </a:ln>
        </p:spPr>
      </p:pic>
      <p:pic>
        <p:nvPicPr>
          <p:cNvPr id="936" name="Google Shape;936;p60"/>
          <p:cNvPicPr preferRelativeResize="0"/>
          <p:nvPr/>
        </p:nvPicPr>
        <p:blipFill>
          <a:blip r:embed="rId5">
            <a:alphaModFix/>
          </a:blip>
          <a:stretch>
            <a:fillRect/>
          </a:stretch>
        </p:blipFill>
        <p:spPr>
          <a:xfrm>
            <a:off x="8082625" y="2271088"/>
            <a:ext cx="360000" cy="360000"/>
          </a:xfrm>
          <a:prstGeom prst="rect">
            <a:avLst/>
          </a:prstGeom>
          <a:noFill/>
          <a:ln>
            <a:noFill/>
          </a:ln>
        </p:spPr>
      </p:pic>
      <p:sp>
        <p:nvSpPr>
          <p:cNvPr id="937" name="Google Shape;937;p60"/>
          <p:cNvSpPr txBox="1"/>
          <p:nvPr/>
        </p:nvSpPr>
        <p:spPr>
          <a:xfrm>
            <a:off x="305625" y="2800700"/>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Onderhoud</a:t>
            </a:r>
            <a:endParaRPr sz="1000">
              <a:latin typeface="Proxima Nova"/>
              <a:ea typeface="Proxima Nova"/>
              <a:cs typeface="Proxima Nova"/>
              <a:sym typeface="Proxima Nova"/>
            </a:endParaRPr>
          </a:p>
        </p:txBody>
      </p:sp>
      <p:sp>
        <p:nvSpPr>
          <p:cNvPr id="938" name="Google Shape;938;p60"/>
          <p:cNvSpPr txBox="1"/>
          <p:nvPr/>
        </p:nvSpPr>
        <p:spPr>
          <a:xfrm>
            <a:off x="7744075" y="26558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Kwaliteit</a:t>
            </a:r>
            <a:endParaRPr sz="1000">
              <a:latin typeface="Proxima Nova"/>
              <a:ea typeface="Proxima Nova"/>
              <a:cs typeface="Proxima Nova"/>
              <a:sym typeface="Proxima Nova"/>
            </a:endParaRPr>
          </a:p>
        </p:txBody>
      </p:sp>
      <p:sp>
        <p:nvSpPr>
          <p:cNvPr id="939" name="Google Shape;939;p60"/>
          <p:cNvSpPr txBox="1"/>
          <p:nvPr/>
        </p:nvSpPr>
        <p:spPr>
          <a:xfrm>
            <a:off x="3621950" y="1381725"/>
            <a:ext cx="18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0000"/>
                </a:solidFill>
                <a:latin typeface="Proxima Nova"/>
                <a:ea typeface="Proxima Nova"/>
                <a:cs typeface="Proxima Nova"/>
                <a:sym typeface="Proxima Nova"/>
              </a:rPr>
              <a:t>Verkeer</a:t>
            </a:r>
            <a:r>
              <a:rPr lang="en-GB" sz="1000">
                <a:solidFill>
                  <a:srgbClr val="38761D"/>
                </a:solidFill>
                <a:latin typeface="Proxima Nova"/>
                <a:ea typeface="Proxima Nova"/>
                <a:cs typeface="Proxima Nova"/>
                <a:sym typeface="Proxima Nova"/>
              </a:rPr>
              <a:t> (intensiteit)</a:t>
            </a:r>
            <a:endParaRPr sz="1000">
              <a:solidFill>
                <a:srgbClr val="38761D"/>
              </a:solidFill>
              <a:latin typeface="Proxima Nova"/>
              <a:ea typeface="Proxima Nova"/>
              <a:cs typeface="Proxima Nova"/>
              <a:sym typeface="Proxima Nova"/>
            </a:endParaRPr>
          </a:p>
        </p:txBody>
      </p:sp>
      <p:sp>
        <p:nvSpPr>
          <p:cNvPr id="940" name="Google Shape;940;p60"/>
          <p:cNvSpPr txBox="1"/>
          <p:nvPr/>
        </p:nvSpPr>
        <p:spPr>
          <a:xfrm>
            <a:off x="3983075" y="18403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1C232"/>
                </a:solidFill>
                <a:latin typeface="Proxima Nova"/>
                <a:ea typeface="Proxima Nova"/>
                <a:cs typeface="Proxima Nova"/>
                <a:sym typeface="Proxima Nova"/>
              </a:rPr>
              <a:t>ROUTE</a:t>
            </a:r>
            <a:endParaRPr sz="1000" b="1">
              <a:solidFill>
                <a:srgbClr val="F1C232"/>
              </a:solidFill>
              <a:latin typeface="Proxima Nova"/>
              <a:ea typeface="Proxima Nova"/>
              <a:cs typeface="Proxima Nova"/>
              <a:sym typeface="Proxima Nova"/>
            </a:endParaRPr>
          </a:p>
        </p:txBody>
      </p:sp>
      <p:sp>
        <p:nvSpPr>
          <p:cNvPr id="941" name="Google Shape;941;p60"/>
          <p:cNvSpPr txBox="1"/>
          <p:nvPr/>
        </p:nvSpPr>
        <p:spPr>
          <a:xfrm>
            <a:off x="3983075" y="225181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0000FF"/>
                </a:solidFill>
                <a:latin typeface="Proxima Nova"/>
                <a:ea typeface="Proxima Nova"/>
                <a:cs typeface="Proxima Nova"/>
                <a:sym typeface="Proxima Nova"/>
              </a:rPr>
              <a:t>Fietsnetwerk </a:t>
            </a:r>
            <a:endParaRPr sz="1000" b="1">
              <a:solidFill>
                <a:srgbClr val="0000FF"/>
              </a:solidFill>
              <a:latin typeface="Proxima Nova"/>
              <a:ea typeface="Proxima Nova"/>
              <a:cs typeface="Proxima Nova"/>
              <a:sym typeface="Proxima Nova"/>
            </a:endParaRPr>
          </a:p>
        </p:txBody>
      </p:sp>
      <p:sp>
        <p:nvSpPr>
          <p:cNvPr id="942" name="Google Shape;942;p60"/>
          <p:cNvSpPr txBox="1"/>
          <p:nvPr/>
        </p:nvSpPr>
        <p:spPr>
          <a:xfrm>
            <a:off x="3637250" y="3489175"/>
            <a:ext cx="181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B7B7B7"/>
                </a:solidFill>
                <a:latin typeface="Proxima Nova"/>
                <a:ea typeface="Proxima Nova"/>
                <a:cs typeface="Proxima Nova"/>
                <a:sym typeface="Proxima Nova"/>
              </a:rPr>
              <a:t>Fietsinfrastructuur</a:t>
            </a:r>
            <a:endParaRPr sz="1000">
              <a:solidFill>
                <a:srgbClr val="B7B7B7"/>
              </a:solidFill>
              <a:latin typeface="Proxima Nova"/>
              <a:ea typeface="Proxima Nova"/>
              <a:cs typeface="Proxima Nova"/>
              <a:sym typeface="Proxima Nova"/>
            </a:endParaRPr>
          </a:p>
        </p:txBody>
      </p:sp>
      <p:sp>
        <p:nvSpPr>
          <p:cNvPr id="943" name="Google Shape;943;p60"/>
          <p:cNvSpPr txBox="1"/>
          <p:nvPr/>
        </p:nvSpPr>
        <p:spPr>
          <a:xfrm>
            <a:off x="436950" y="190650"/>
            <a:ext cx="7098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Visuele voorstelling van de concepten</a:t>
            </a:r>
            <a:endParaRPr sz="1100"/>
          </a:p>
        </p:txBody>
      </p:sp>
      <p:sp>
        <p:nvSpPr>
          <p:cNvPr id="944" name="Google Shape;944;p60"/>
          <p:cNvSpPr/>
          <p:nvPr/>
        </p:nvSpPr>
        <p:spPr>
          <a:xfrm>
            <a:off x="134272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flipH="1">
            <a:off x="764657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6" name="Google Shape;946;p60"/>
          <p:cNvPicPr preferRelativeResize="0"/>
          <p:nvPr/>
        </p:nvPicPr>
        <p:blipFill>
          <a:blip r:embed="rId6">
            <a:alphaModFix/>
          </a:blip>
          <a:stretch>
            <a:fillRect/>
          </a:stretch>
        </p:blipFill>
        <p:spPr>
          <a:xfrm>
            <a:off x="5892625" y="2697362"/>
            <a:ext cx="255725" cy="255725"/>
          </a:xfrm>
          <a:prstGeom prst="rect">
            <a:avLst/>
          </a:prstGeom>
          <a:noFill/>
          <a:ln>
            <a:noFill/>
          </a:ln>
        </p:spPr>
      </p:pic>
      <p:pic>
        <p:nvPicPr>
          <p:cNvPr id="947" name="Google Shape;947;p60"/>
          <p:cNvPicPr preferRelativeResize="0"/>
          <p:nvPr/>
        </p:nvPicPr>
        <p:blipFill>
          <a:blip r:embed="rId6">
            <a:alphaModFix/>
          </a:blip>
          <a:stretch>
            <a:fillRect/>
          </a:stretch>
        </p:blipFill>
        <p:spPr>
          <a:xfrm>
            <a:off x="2352450" y="2697375"/>
            <a:ext cx="255725" cy="255725"/>
          </a:xfrm>
          <a:prstGeom prst="rect">
            <a:avLst/>
          </a:prstGeom>
          <a:noFill/>
          <a:ln>
            <a:noFill/>
          </a:ln>
        </p:spPr>
      </p:pic>
      <p:pic>
        <p:nvPicPr>
          <p:cNvPr id="948" name="Google Shape;948;p60"/>
          <p:cNvPicPr preferRelativeResize="0"/>
          <p:nvPr/>
        </p:nvPicPr>
        <p:blipFill>
          <a:blip r:embed="rId7">
            <a:alphaModFix/>
          </a:blip>
          <a:stretch>
            <a:fillRect/>
          </a:stretch>
        </p:blipFill>
        <p:spPr>
          <a:xfrm>
            <a:off x="3320538" y="3171188"/>
            <a:ext cx="255725" cy="255725"/>
          </a:xfrm>
          <a:prstGeom prst="rect">
            <a:avLst/>
          </a:prstGeom>
          <a:noFill/>
          <a:ln>
            <a:noFill/>
          </a:ln>
        </p:spPr>
      </p:pic>
      <p:cxnSp>
        <p:nvCxnSpPr>
          <p:cNvPr id="949" name="Google Shape;949;p60"/>
          <p:cNvCxnSpPr>
            <a:stCxn id="929" idx="4"/>
          </p:cNvCxnSpPr>
          <p:nvPr/>
        </p:nvCxnSpPr>
        <p:spPr>
          <a:xfrm>
            <a:off x="3448400" y="2722675"/>
            <a:ext cx="0" cy="225000"/>
          </a:xfrm>
          <a:prstGeom prst="straightConnector1">
            <a:avLst/>
          </a:prstGeom>
          <a:noFill/>
          <a:ln w="9525" cap="flat" cmpd="sng">
            <a:solidFill>
              <a:srgbClr val="0000FF"/>
            </a:solidFill>
            <a:prstDash val="dot"/>
            <a:round/>
            <a:headEnd type="none" w="med" len="med"/>
            <a:tailEnd type="none" w="med" len="med"/>
          </a:ln>
        </p:spPr>
      </p:cxnSp>
      <p:cxnSp>
        <p:nvCxnSpPr>
          <p:cNvPr id="950" name="Google Shape;950;p60"/>
          <p:cNvCxnSpPr>
            <a:stCxn id="930" idx="4"/>
            <a:endCxn id="942" idx="0"/>
          </p:cNvCxnSpPr>
          <p:nvPr/>
        </p:nvCxnSpPr>
        <p:spPr>
          <a:xfrm>
            <a:off x="4543400" y="2722675"/>
            <a:ext cx="0" cy="766500"/>
          </a:xfrm>
          <a:prstGeom prst="straightConnector1">
            <a:avLst/>
          </a:prstGeom>
          <a:noFill/>
          <a:ln w="19050" cap="flat" cmpd="sng">
            <a:solidFill>
              <a:srgbClr val="0000FF"/>
            </a:solidFill>
            <a:prstDash val="solid"/>
            <a:round/>
            <a:headEnd type="none" w="med" len="med"/>
            <a:tailEnd type="none" w="med" len="med"/>
          </a:ln>
        </p:spPr>
      </p:cxnSp>
      <p:sp>
        <p:nvSpPr>
          <p:cNvPr id="951" name="Google Shape;951;p60"/>
          <p:cNvSpPr txBox="1"/>
          <p:nvPr/>
        </p:nvSpPr>
        <p:spPr>
          <a:xfrm>
            <a:off x="3456463" y="2648088"/>
            <a:ext cx="1037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A64D79"/>
                </a:solidFill>
                <a:latin typeface="Proxima Nova"/>
                <a:ea typeface="Proxima Nova"/>
                <a:cs typeface="Proxima Nova"/>
                <a:sym typeface="Proxima Nova"/>
              </a:rPr>
              <a:t>Transportnetwerk</a:t>
            </a:r>
            <a:endParaRPr sz="800">
              <a:solidFill>
                <a:srgbClr val="A64D79"/>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childTnLst>
                                </p:cTn>
                              </p:par>
                              <p:par>
                                <p:cTn id="8" presetID="10" presetClass="entr" presetSubtype="0" fill="hold" nodeType="withEffect">
                                  <p:stCondLst>
                                    <p:cond delay="0"/>
                                  </p:stCondLst>
                                  <p:childTnLst>
                                    <p:set>
                                      <p:cBhvr>
                                        <p:cTn id="9" dur="1" fill="hold">
                                          <p:stCondLst>
                                            <p:cond delay="0"/>
                                          </p:stCondLst>
                                        </p:cTn>
                                        <p:tgtEl>
                                          <p:spTgt spid="932"/>
                                        </p:tgtEl>
                                        <p:attrNameLst>
                                          <p:attrName>style.visibility</p:attrName>
                                        </p:attrNameLst>
                                      </p:cBhvr>
                                      <p:to>
                                        <p:strVal val="visible"/>
                                      </p:to>
                                    </p:set>
                                    <p:animEffect transition="in" filter="fade">
                                      <p:cBhvr>
                                        <p:cTn id="10" dur="1000"/>
                                        <p:tgtEl>
                                          <p:spTgt spid="932"/>
                                        </p:tgtEl>
                                      </p:cBhvr>
                                    </p:animEffect>
                                  </p:childTnLst>
                                </p:cTn>
                              </p:par>
                              <p:par>
                                <p:cTn id="11" presetID="10" presetClass="entr" presetSubtype="0" fill="hold" nodeType="withEffect">
                                  <p:stCondLst>
                                    <p:cond delay="0"/>
                                  </p:stCondLst>
                                  <p:childTnLst>
                                    <p:set>
                                      <p:cBhvr>
                                        <p:cTn id="12" dur="1" fill="hold">
                                          <p:stCondLst>
                                            <p:cond delay="0"/>
                                          </p:stCondLst>
                                        </p:cTn>
                                        <p:tgtEl>
                                          <p:spTgt spid="933"/>
                                        </p:tgtEl>
                                        <p:attrNameLst>
                                          <p:attrName>style.visibility</p:attrName>
                                        </p:attrNameLst>
                                      </p:cBhvr>
                                      <p:to>
                                        <p:strVal val="visible"/>
                                      </p:to>
                                    </p:set>
                                    <p:animEffect transition="in" filter="fade">
                                      <p:cBhvr>
                                        <p:cTn id="13" dur="1000"/>
                                        <p:tgtEl>
                                          <p:spTgt spid="933"/>
                                        </p:tgtEl>
                                      </p:cBhvr>
                                    </p:animEffect>
                                  </p:childTnLst>
                                </p:cTn>
                              </p:par>
                              <p:par>
                                <p:cTn id="14" presetID="10" presetClass="entr" presetSubtype="0" fill="hold" nodeType="withEffect">
                                  <p:stCondLst>
                                    <p:cond delay="0"/>
                                  </p:stCondLst>
                                  <p:childTnLst>
                                    <p:set>
                                      <p:cBhvr>
                                        <p:cTn id="15" dur="1" fill="hold">
                                          <p:stCondLst>
                                            <p:cond delay="0"/>
                                          </p:stCondLst>
                                        </p:cTn>
                                        <p:tgtEl>
                                          <p:spTgt spid="934"/>
                                        </p:tgtEl>
                                        <p:attrNameLst>
                                          <p:attrName>style.visibility</p:attrName>
                                        </p:attrNameLst>
                                      </p:cBhvr>
                                      <p:to>
                                        <p:strVal val="visible"/>
                                      </p:to>
                                    </p:set>
                                    <p:animEffect transition="in" filter="fade">
                                      <p:cBhvr>
                                        <p:cTn id="16" dur="1000"/>
                                        <p:tgtEl>
                                          <p:spTgt spid="934"/>
                                        </p:tgtEl>
                                      </p:cBhvr>
                                    </p:animEffect>
                                  </p:childTnLst>
                                </p:cTn>
                              </p:par>
                              <p:par>
                                <p:cTn id="17" presetID="10" presetClass="entr" presetSubtype="0" fill="hold" nodeType="withEffect">
                                  <p:stCondLst>
                                    <p:cond delay="0"/>
                                  </p:stCondLst>
                                  <p:childTnLst>
                                    <p:set>
                                      <p:cBhvr>
                                        <p:cTn id="18" dur="1" fill="hold">
                                          <p:stCondLst>
                                            <p:cond delay="0"/>
                                          </p:stCondLst>
                                        </p:cTn>
                                        <p:tgtEl>
                                          <p:spTgt spid="946"/>
                                        </p:tgtEl>
                                        <p:attrNameLst>
                                          <p:attrName>style.visibility</p:attrName>
                                        </p:attrNameLst>
                                      </p:cBhvr>
                                      <p:to>
                                        <p:strVal val="visible"/>
                                      </p:to>
                                    </p:set>
                                    <p:animEffect transition="in" filter="fade">
                                      <p:cBhvr>
                                        <p:cTn id="19" dur="1000"/>
                                        <p:tgtEl>
                                          <p:spTgt spid="946"/>
                                        </p:tgtEl>
                                      </p:cBhvr>
                                    </p:animEffect>
                                  </p:childTnLst>
                                </p:cTn>
                              </p:par>
                              <p:par>
                                <p:cTn id="20" presetID="10" presetClass="entr" presetSubtype="0" fill="hold" nodeType="withEffect">
                                  <p:stCondLst>
                                    <p:cond delay="0"/>
                                  </p:stCondLst>
                                  <p:childTnLst>
                                    <p:set>
                                      <p:cBhvr>
                                        <p:cTn id="21" dur="1" fill="hold">
                                          <p:stCondLst>
                                            <p:cond delay="0"/>
                                          </p:stCondLst>
                                        </p:cTn>
                                        <p:tgtEl>
                                          <p:spTgt spid="947"/>
                                        </p:tgtEl>
                                        <p:attrNameLst>
                                          <p:attrName>style.visibility</p:attrName>
                                        </p:attrNameLst>
                                      </p:cBhvr>
                                      <p:to>
                                        <p:strVal val="visible"/>
                                      </p:to>
                                    </p:set>
                                    <p:animEffect transition="in" filter="fade">
                                      <p:cBhvr>
                                        <p:cTn id="22" dur="1000"/>
                                        <p:tgtEl>
                                          <p:spTgt spid="947"/>
                                        </p:tgtEl>
                                      </p:cBhvr>
                                    </p:animEffect>
                                  </p:childTnLst>
                                </p:cTn>
                              </p:par>
                              <p:par>
                                <p:cTn id="23" presetID="10" presetClass="entr" presetSubtype="0" fill="hold" nodeType="withEffect">
                                  <p:stCondLst>
                                    <p:cond delay="0"/>
                                  </p:stCondLst>
                                  <p:childTnLst>
                                    <p:set>
                                      <p:cBhvr>
                                        <p:cTn id="24" dur="1" fill="hold">
                                          <p:stCondLst>
                                            <p:cond delay="0"/>
                                          </p:stCondLst>
                                        </p:cTn>
                                        <p:tgtEl>
                                          <p:spTgt spid="948"/>
                                        </p:tgtEl>
                                        <p:attrNameLst>
                                          <p:attrName>style.visibility</p:attrName>
                                        </p:attrNameLst>
                                      </p:cBhvr>
                                      <p:to>
                                        <p:strVal val="visible"/>
                                      </p:to>
                                    </p:set>
                                    <p:animEffect transition="in" filter="fade">
                                      <p:cBhvr>
                                        <p:cTn id="25" dur="1000"/>
                                        <p:tgtEl>
                                          <p:spTgt spid="948"/>
                                        </p:tgtEl>
                                      </p:cBhvr>
                                    </p:animEffect>
                                  </p:childTnLst>
                                </p:cTn>
                              </p:par>
                              <p:par>
                                <p:cTn id="26" presetID="10" presetClass="entr" presetSubtype="0" fill="hold" nodeType="withEffect">
                                  <p:stCondLst>
                                    <p:cond delay="0"/>
                                  </p:stCondLst>
                                  <p:childTnLst>
                                    <p:set>
                                      <p:cBhvr>
                                        <p:cTn id="27" dur="1" fill="hold">
                                          <p:stCondLst>
                                            <p:cond delay="0"/>
                                          </p:stCondLst>
                                        </p:cTn>
                                        <p:tgtEl>
                                          <p:spTgt spid="942"/>
                                        </p:tgtEl>
                                        <p:attrNameLst>
                                          <p:attrName>style.visibility</p:attrName>
                                        </p:attrNameLst>
                                      </p:cBhvr>
                                      <p:to>
                                        <p:strVal val="visible"/>
                                      </p:to>
                                    </p:set>
                                    <p:animEffect transition="in" filter="fade">
                                      <p:cBhvr>
                                        <p:cTn id="28" dur="1000"/>
                                        <p:tgtEl>
                                          <p:spTgt spid="942"/>
                                        </p:tgtEl>
                                      </p:cBhvr>
                                    </p:animEffect>
                                  </p:childTnLst>
                                </p:cTn>
                              </p:par>
                              <p:par>
                                <p:cTn id="29" presetID="10" presetClass="entr" presetSubtype="0" fill="hold" nodeType="withEffect">
                                  <p:stCondLst>
                                    <p:cond delay="0"/>
                                  </p:stCondLst>
                                  <p:childTnLst>
                                    <p:set>
                                      <p:cBhvr>
                                        <p:cTn id="30" dur="1" fill="hold">
                                          <p:stCondLst>
                                            <p:cond delay="0"/>
                                          </p:stCondLst>
                                        </p:cTn>
                                        <p:tgtEl>
                                          <p:spTgt spid="921"/>
                                        </p:tgtEl>
                                        <p:attrNameLst>
                                          <p:attrName>style.visibility</p:attrName>
                                        </p:attrNameLst>
                                      </p:cBhvr>
                                      <p:to>
                                        <p:strVal val="visible"/>
                                      </p:to>
                                    </p:set>
                                    <p:animEffect transition="in" filter="fade">
                                      <p:cBhvr>
                                        <p:cTn id="31" dur="1000"/>
                                        <p:tgtEl>
                                          <p:spTgt spid="9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24"/>
                                        </p:tgtEl>
                                        <p:attrNameLst>
                                          <p:attrName>style.visibility</p:attrName>
                                        </p:attrNameLst>
                                      </p:cBhvr>
                                      <p:to>
                                        <p:strVal val="visible"/>
                                      </p:to>
                                    </p:set>
                                    <p:animEffect transition="in" filter="fade">
                                      <p:cBhvr>
                                        <p:cTn id="36" dur="1000"/>
                                        <p:tgtEl>
                                          <p:spTgt spid="924"/>
                                        </p:tgtEl>
                                      </p:cBhvr>
                                    </p:animEffect>
                                  </p:childTnLst>
                                </p:cTn>
                              </p:par>
                              <p:par>
                                <p:cTn id="37" presetID="10" presetClass="entr" presetSubtype="0" fill="hold" nodeType="withEffect">
                                  <p:stCondLst>
                                    <p:cond delay="0"/>
                                  </p:stCondLst>
                                  <p:childTnLst>
                                    <p:set>
                                      <p:cBhvr>
                                        <p:cTn id="38" dur="1" fill="hold">
                                          <p:stCondLst>
                                            <p:cond delay="0"/>
                                          </p:stCondLst>
                                        </p:cTn>
                                        <p:tgtEl>
                                          <p:spTgt spid="928"/>
                                        </p:tgtEl>
                                        <p:attrNameLst>
                                          <p:attrName>style.visibility</p:attrName>
                                        </p:attrNameLst>
                                      </p:cBhvr>
                                      <p:to>
                                        <p:strVal val="visible"/>
                                      </p:to>
                                    </p:set>
                                    <p:animEffect transition="in" filter="fade">
                                      <p:cBhvr>
                                        <p:cTn id="39" dur="1000"/>
                                        <p:tgtEl>
                                          <p:spTgt spid="928"/>
                                        </p:tgtEl>
                                      </p:cBhvr>
                                    </p:animEffect>
                                  </p:childTnLst>
                                </p:cTn>
                              </p:par>
                              <p:par>
                                <p:cTn id="40" presetID="10" presetClass="entr" presetSubtype="0" fill="hold" nodeType="withEffect">
                                  <p:stCondLst>
                                    <p:cond delay="0"/>
                                  </p:stCondLst>
                                  <p:childTnLst>
                                    <p:set>
                                      <p:cBhvr>
                                        <p:cTn id="41" dur="1" fill="hold">
                                          <p:stCondLst>
                                            <p:cond delay="0"/>
                                          </p:stCondLst>
                                        </p:cTn>
                                        <p:tgtEl>
                                          <p:spTgt spid="929"/>
                                        </p:tgtEl>
                                        <p:attrNameLst>
                                          <p:attrName>style.visibility</p:attrName>
                                        </p:attrNameLst>
                                      </p:cBhvr>
                                      <p:to>
                                        <p:strVal val="visible"/>
                                      </p:to>
                                    </p:set>
                                    <p:animEffect transition="in" filter="fade">
                                      <p:cBhvr>
                                        <p:cTn id="42" dur="1000"/>
                                        <p:tgtEl>
                                          <p:spTgt spid="929"/>
                                        </p:tgtEl>
                                      </p:cBhvr>
                                    </p:animEffect>
                                  </p:childTnLst>
                                </p:cTn>
                              </p:par>
                              <p:par>
                                <p:cTn id="43" presetID="10" presetClass="entr" presetSubtype="0" fill="hold" nodeType="withEffect">
                                  <p:stCondLst>
                                    <p:cond delay="0"/>
                                  </p:stCondLst>
                                  <p:childTnLst>
                                    <p:set>
                                      <p:cBhvr>
                                        <p:cTn id="44" dur="1" fill="hold">
                                          <p:stCondLst>
                                            <p:cond delay="0"/>
                                          </p:stCondLst>
                                        </p:cTn>
                                        <p:tgtEl>
                                          <p:spTgt spid="930"/>
                                        </p:tgtEl>
                                        <p:attrNameLst>
                                          <p:attrName>style.visibility</p:attrName>
                                        </p:attrNameLst>
                                      </p:cBhvr>
                                      <p:to>
                                        <p:strVal val="visible"/>
                                      </p:to>
                                    </p:set>
                                    <p:animEffect transition="in" filter="fade">
                                      <p:cBhvr>
                                        <p:cTn id="45" dur="1000"/>
                                        <p:tgtEl>
                                          <p:spTgt spid="930"/>
                                        </p:tgtEl>
                                      </p:cBhvr>
                                    </p:animEffect>
                                  </p:childTnLst>
                                </p:cTn>
                              </p:par>
                              <p:par>
                                <p:cTn id="46" presetID="10" presetClass="entr" presetSubtype="0" fill="hold" nodeType="withEffect">
                                  <p:stCondLst>
                                    <p:cond delay="0"/>
                                  </p:stCondLst>
                                  <p:childTnLst>
                                    <p:set>
                                      <p:cBhvr>
                                        <p:cTn id="47" dur="1" fill="hold">
                                          <p:stCondLst>
                                            <p:cond delay="0"/>
                                          </p:stCondLst>
                                        </p:cTn>
                                        <p:tgtEl>
                                          <p:spTgt spid="941"/>
                                        </p:tgtEl>
                                        <p:attrNameLst>
                                          <p:attrName>style.visibility</p:attrName>
                                        </p:attrNameLst>
                                      </p:cBhvr>
                                      <p:to>
                                        <p:strVal val="visible"/>
                                      </p:to>
                                    </p:set>
                                    <p:animEffect transition="in" filter="fade">
                                      <p:cBhvr>
                                        <p:cTn id="48" dur="1000"/>
                                        <p:tgtEl>
                                          <p:spTgt spid="941"/>
                                        </p:tgtEl>
                                      </p:cBhvr>
                                    </p:animEffect>
                                  </p:childTnLst>
                                </p:cTn>
                              </p:par>
                              <p:par>
                                <p:cTn id="49" presetID="10" presetClass="entr" presetSubtype="0" fill="hold" nodeType="withEffect">
                                  <p:stCondLst>
                                    <p:cond delay="0"/>
                                  </p:stCondLst>
                                  <p:childTnLst>
                                    <p:set>
                                      <p:cBhvr>
                                        <p:cTn id="50" dur="1" fill="hold">
                                          <p:stCondLst>
                                            <p:cond delay="0"/>
                                          </p:stCondLst>
                                        </p:cTn>
                                        <p:tgtEl>
                                          <p:spTgt spid="949"/>
                                        </p:tgtEl>
                                        <p:attrNameLst>
                                          <p:attrName>style.visibility</p:attrName>
                                        </p:attrNameLst>
                                      </p:cBhvr>
                                      <p:to>
                                        <p:strVal val="visible"/>
                                      </p:to>
                                    </p:set>
                                    <p:animEffect transition="in" filter="fade">
                                      <p:cBhvr>
                                        <p:cTn id="51" dur="1000"/>
                                        <p:tgtEl>
                                          <p:spTgt spid="949"/>
                                        </p:tgtEl>
                                      </p:cBhvr>
                                    </p:animEffect>
                                  </p:childTnLst>
                                </p:cTn>
                              </p:par>
                              <p:par>
                                <p:cTn id="52" presetID="10" presetClass="entr" presetSubtype="0" fill="hold" nodeType="withEffect">
                                  <p:stCondLst>
                                    <p:cond delay="0"/>
                                  </p:stCondLst>
                                  <p:childTnLst>
                                    <p:set>
                                      <p:cBhvr>
                                        <p:cTn id="53" dur="1" fill="hold">
                                          <p:stCondLst>
                                            <p:cond delay="0"/>
                                          </p:stCondLst>
                                        </p:cTn>
                                        <p:tgtEl>
                                          <p:spTgt spid="950"/>
                                        </p:tgtEl>
                                        <p:attrNameLst>
                                          <p:attrName>style.visibility</p:attrName>
                                        </p:attrNameLst>
                                      </p:cBhvr>
                                      <p:to>
                                        <p:strVal val="visible"/>
                                      </p:to>
                                    </p:set>
                                    <p:animEffect transition="in" filter="fade">
                                      <p:cBhvr>
                                        <p:cTn id="54" dur="1000"/>
                                        <p:tgtEl>
                                          <p:spTgt spid="950"/>
                                        </p:tgtEl>
                                      </p:cBhvr>
                                    </p:animEffect>
                                  </p:childTnLst>
                                </p:cTn>
                              </p:par>
                              <p:par>
                                <p:cTn id="55" presetID="10" presetClass="entr" presetSubtype="0" fill="hold" nodeType="withEffect">
                                  <p:stCondLst>
                                    <p:cond delay="0"/>
                                  </p:stCondLst>
                                  <p:childTnLst>
                                    <p:set>
                                      <p:cBhvr>
                                        <p:cTn id="56" dur="1" fill="hold">
                                          <p:stCondLst>
                                            <p:cond delay="0"/>
                                          </p:stCondLst>
                                        </p:cTn>
                                        <p:tgtEl>
                                          <p:spTgt spid="931"/>
                                        </p:tgtEl>
                                        <p:attrNameLst>
                                          <p:attrName>style.visibility</p:attrName>
                                        </p:attrNameLst>
                                      </p:cBhvr>
                                      <p:to>
                                        <p:strVal val="visible"/>
                                      </p:to>
                                    </p:set>
                                    <p:animEffect transition="in" filter="fade">
                                      <p:cBhvr>
                                        <p:cTn id="57" dur="1000"/>
                                        <p:tgtEl>
                                          <p:spTgt spid="9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40"/>
                                        </p:tgtEl>
                                        <p:attrNameLst>
                                          <p:attrName>style.visibility</p:attrName>
                                        </p:attrNameLst>
                                      </p:cBhvr>
                                      <p:to>
                                        <p:strVal val="visible"/>
                                      </p:to>
                                    </p:set>
                                    <p:animEffect transition="in" filter="fade">
                                      <p:cBhvr>
                                        <p:cTn id="62" dur="1000"/>
                                        <p:tgtEl>
                                          <p:spTgt spid="940"/>
                                        </p:tgtEl>
                                      </p:cBhvr>
                                    </p:animEffect>
                                  </p:childTnLst>
                                </p:cTn>
                              </p:par>
                              <p:par>
                                <p:cTn id="63" presetID="10" presetClass="entr" presetSubtype="0" fill="hold" nodeType="withEffect">
                                  <p:stCondLst>
                                    <p:cond delay="0"/>
                                  </p:stCondLst>
                                  <p:childTnLst>
                                    <p:set>
                                      <p:cBhvr>
                                        <p:cTn id="64" dur="1" fill="hold">
                                          <p:stCondLst>
                                            <p:cond delay="0"/>
                                          </p:stCondLst>
                                        </p:cTn>
                                        <p:tgtEl>
                                          <p:spTgt spid="925"/>
                                        </p:tgtEl>
                                        <p:attrNameLst>
                                          <p:attrName>style.visibility</p:attrName>
                                        </p:attrNameLst>
                                      </p:cBhvr>
                                      <p:to>
                                        <p:strVal val="visible"/>
                                      </p:to>
                                    </p:set>
                                    <p:animEffect transition="in" filter="fade">
                                      <p:cBhvr>
                                        <p:cTn id="65" dur="1000"/>
                                        <p:tgtEl>
                                          <p:spTgt spid="92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6"/>
                                        </p:tgtEl>
                                        <p:attrNameLst>
                                          <p:attrName>style.visibility</p:attrName>
                                        </p:attrNameLst>
                                      </p:cBhvr>
                                      <p:to>
                                        <p:strVal val="visible"/>
                                      </p:to>
                                    </p:set>
                                    <p:animEffect transition="in" filter="fade">
                                      <p:cBhvr>
                                        <p:cTn id="70" dur="1000"/>
                                        <p:tgtEl>
                                          <p:spTgt spid="926"/>
                                        </p:tgtEl>
                                      </p:cBhvr>
                                    </p:animEffect>
                                  </p:childTnLst>
                                </p:cTn>
                              </p:par>
                              <p:par>
                                <p:cTn id="71" presetID="10" presetClass="entr" presetSubtype="0" fill="hold" nodeType="withEffect">
                                  <p:stCondLst>
                                    <p:cond delay="0"/>
                                  </p:stCondLst>
                                  <p:childTnLst>
                                    <p:set>
                                      <p:cBhvr>
                                        <p:cTn id="72" dur="1" fill="hold">
                                          <p:stCondLst>
                                            <p:cond delay="0"/>
                                          </p:stCondLst>
                                        </p:cTn>
                                        <p:tgtEl>
                                          <p:spTgt spid="927"/>
                                        </p:tgtEl>
                                        <p:attrNameLst>
                                          <p:attrName>style.visibility</p:attrName>
                                        </p:attrNameLst>
                                      </p:cBhvr>
                                      <p:to>
                                        <p:strVal val="visible"/>
                                      </p:to>
                                    </p:set>
                                    <p:animEffect transition="in" filter="fade">
                                      <p:cBhvr>
                                        <p:cTn id="73" dur="1000"/>
                                        <p:tgtEl>
                                          <p:spTgt spid="927"/>
                                        </p:tgtEl>
                                      </p:cBhvr>
                                    </p:animEffect>
                                  </p:childTnLst>
                                </p:cTn>
                              </p:par>
                              <p:par>
                                <p:cTn id="74" presetID="10" presetClass="entr" presetSubtype="0" fill="hold" nodeType="withEffect">
                                  <p:stCondLst>
                                    <p:cond delay="0"/>
                                  </p:stCondLst>
                                  <p:childTnLst>
                                    <p:set>
                                      <p:cBhvr>
                                        <p:cTn id="75" dur="1" fill="hold">
                                          <p:stCondLst>
                                            <p:cond delay="0"/>
                                          </p:stCondLst>
                                        </p:cTn>
                                        <p:tgtEl>
                                          <p:spTgt spid="939"/>
                                        </p:tgtEl>
                                        <p:attrNameLst>
                                          <p:attrName>style.visibility</p:attrName>
                                        </p:attrNameLst>
                                      </p:cBhvr>
                                      <p:to>
                                        <p:strVal val="visible"/>
                                      </p:to>
                                    </p:set>
                                    <p:animEffect transition="in" filter="fade">
                                      <p:cBhvr>
                                        <p:cTn id="76" dur="1000"/>
                                        <p:tgtEl>
                                          <p:spTgt spid="93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35"/>
                                        </p:tgtEl>
                                        <p:attrNameLst>
                                          <p:attrName>style.visibility</p:attrName>
                                        </p:attrNameLst>
                                      </p:cBhvr>
                                      <p:to>
                                        <p:strVal val="visible"/>
                                      </p:to>
                                    </p:set>
                                    <p:animEffect transition="in" filter="fade">
                                      <p:cBhvr>
                                        <p:cTn id="81" dur="1000"/>
                                        <p:tgtEl>
                                          <p:spTgt spid="935"/>
                                        </p:tgtEl>
                                      </p:cBhvr>
                                    </p:animEffect>
                                  </p:childTnLst>
                                </p:cTn>
                              </p:par>
                              <p:par>
                                <p:cTn id="82" presetID="10" presetClass="entr" presetSubtype="0" fill="hold" nodeType="withEffect">
                                  <p:stCondLst>
                                    <p:cond delay="0"/>
                                  </p:stCondLst>
                                  <p:childTnLst>
                                    <p:set>
                                      <p:cBhvr>
                                        <p:cTn id="83" dur="1" fill="hold">
                                          <p:stCondLst>
                                            <p:cond delay="0"/>
                                          </p:stCondLst>
                                        </p:cTn>
                                        <p:tgtEl>
                                          <p:spTgt spid="936"/>
                                        </p:tgtEl>
                                        <p:attrNameLst>
                                          <p:attrName>style.visibility</p:attrName>
                                        </p:attrNameLst>
                                      </p:cBhvr>
                                      <p:to>
                                        <p:strVal val="visible"/>
                                      </p:to>
                                    </p:set>
                                    <p:animEffect transition="in" filter="fade">
                                      <p:cBhvr>
                                        <p:cTn id="84" dur="1000"/>
                                        <p:tgtEl>
                                          <p:spTgt spid="936"/>
                                        </p:tgtEl>
                                      </p:cBhvr>
                                    </p:animEffect>
                                  </p:childTnLst>
                                </p:cTn>
                              </p:par>
                              <p:par>
                                <p:cTn id="85" presetID="10" presetClass="entr" presetSubtype="0" fill="hold" nodeType="withEffect">
                                  <p:stCondLst>
                                    <p:cond delay="0"/>
                                  </p:stCondLst>
                                  <p:childTnLst>
                                    <p:set>
                                      <p:cBhvr>
                                        <p:cTn id="86" dur="1" fill="hold">
                                          <p:stCondLst>
                                            <p:cond delay="0"/>
                                          </p:stCondLst>
                                        </p:cTn>
                                        <p:tgtEl>
                                          <p:spTgt spid="937"/>
                                        </p:tgtEl>
                                        <p:attrNameLst>
                                          <p:attrName>style.visibility</p:attrName>
                                        </p:attrNameLst>
                                      </p:cBhvr>
                                      <p:to>
                                        <p:strVal val="visible"/>
                                      </p:to>
                                    </p:set>
                                    <p:animEffect transition="in" filter="fade">
                                      <p:cBhvr>
                                        <p:cTn id="87" dur="1000"/>
                                        <p:tgtEl>
                                          <p:spTgt spid="937"/>
                                        </p:tgtEl>
                                      </p:cBhvr>
                                    </p:animEffect>
                                  </p:childTnLst>
                                </p:cTn>
                              </p:par>
                              <p:par>
                                <p:cTn id="88" presetID="10" presetClass="entr" presetSubtype="0" fill="hold" nodeType="withEffect">
                                  <p:stCondLst>
                                    <p:cond delay="0"/>
                                  </p:stCondLst>
                                  <p:childTnLst>
                                    <p:set>
                                      <p:cBhvr>
                                        <p:cTn id="89" dur="1" fill="hold">
                                          <p:stCondLst>
                                            <p:cond delay="0"/>
                                          </p:stCondLst>
                                        </p:cTn>
                                        <p:tgtEl>
                                          <p:spTgt spid="938"/>
                                        </p:tgtEl>
                                        <p:attrNameLst>
                                          <p:attrName>style.visibility</p:attrName>
                                        </p:attrNameLst>
                                      </p:cBhvr>
                                      <p:to>
                                        <p:strVal val="visible"/>
                                      </p:to>
                                    </p:set>
                                    <p:animEffect transition="in" filter="fade">
                                      <p:cBhvr>
                                        <p:cTn id="90" dur="1000"/>
                                        <p:tgtEl>
                                          <p:spTgt spid="938"/>
                                        </p:tgtEl>
                                      </p:cBhvr>
                                    </p:animEffect>
                                  </p:childTnLst>
                                </p:cTn>
                              </p:par>
                              <p:par>
                                <p:cTn id="91" presetID="10" presetClass="entr" presetSubtype="0" fill="hold" nodeType="withEffect">
                                  <p:stCondLst>
                                    <p:cond delay="0"/>
                                  </p:stCondLst>
                                  <p:childTnLst>
                                    <p:set>
                                      <p:cBhvr>
                                        <p:cTn id="92" dur="1" fill="hold">
                                          <p:stCondLst>
                                            <p:cond delay="0"/>
                                          </p:stCondLst>
                                        </p:cTn>
                                        <p:tgtEl>
                                          <p:spTgt spid="944"/>
                                        </p:tgtEl>
                                        <p:attrNameLst>
                                          <p:attrName>style.visibility</p:attrName>
                                        </p:attrNameLst>
                                      </p:cBhvr>
                                      <p:to>
                                        <p:strVal val="visible"/>
                                      </p:to>
                                    </p:set>
                                    <p:animEffect transition="in" filter="fade">
                                      <p:cBhvr>
                                        <p:cTn id="93" dur="1000"/>
                                        <p:tgtEl>
                                          <p:spTgt spid="944"/>
                                        </p:tgtEl>
                                      </p:cBhvr>
                                    </p:animEffect>
                                  </p:childTnLst>
                                </p:cTn>
                              </p:par>
                              <p:par>
                                <p:cTn id="94" presetID="10" presetClass="entr" presetSubtype="0" fill="hold" nodeType="withEffect">
                                  <p:stCondLst>
                                    <p:cond delay="0"/>
                                  </p:stCondLst>
                                  <p:childTnLst>
                                    <p:set>
                                      <p:cBhvr>
                                        <p:cTn id="95" dur="1" fill="hold">
                                          <p:stCondLst>
                                            <p:cond delay="0"/>
                                          </p:stCondLst>
                                        </p:cTn>
                                        <p:tgtEl>
                                          <p:spTgt spid="945"/>
                                        </p:tgtEl>
                                        <p:attrNameLst>
                                          <p:attrName>style.visibility</p:attrName>
                                        </p:attrNameLst>
                                      </p:cBhvr>
                                      <p:to>
                                        <p:strVal val="visible"/>
                                      </p:to>
                                    </p:set>
                                    <p:animEffect transition="in" filter="fade">
                                      <p:cBhvr>
                                        <p:cTn id="96" dur="1000"/>
                                        <p:tgtEl>
                                          <p:spTgt spid="9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23"/>
                                        </p:tgtEl>
                                        <p:attrNameLst>
                                          <p:attrName>style.visibility</p:attrName>
                                        </p:attrNameLst>
                                      </p:cBhvr>
                                      <p:to>
                                        <p:strVal val="visible"/>
                                      </p:to>
                                    </p:set>
                                    <p:animEffect transition="in" filter="fade">
                                      <p:cBhvr>
                                        <p:cTn id="101" dur="1000"/>
                                        <p:tgtEl>
                                          <p:spTgt spid="923"/>
                                        </p:tgtEl>
                                      </p:cBhvr>
                                    </p:animEffect>
                                  </p:childTnLst>
                                </p:cTn>
                              </p:par>
                              <p:par>
                                <p:cTn id="102" presetID="10" presetClass="entr" presetSubtype="0" fill="hold" nodeType="withEffect">
                                  <p:stCondLst>
                                    <p:cond delay="0"/>
                                  </p:stCondLst>
                                  <p:childTnLst>
                                    <p:set>
                                      <p:cBhvr>
                                        <p:cTn id="103" dur="1" fill="hold">
                                          <p:stCondLst>
                                            <p:cond delay="0"/>
                                          </p:stCondLst>
                                        </p:cTn>
                                        <p:tgtEl>
                                          <p:spTgt spid="951"/>
                                        </p:tgtEl>
                                        <p:attrNameLst>
                                          <p:attrName>style.visibility</p:attrName>
                                        </p:attrNameLst>
                                      </p:cBhvr>
                                      <p:to>
                                        <p:strVal val="visible"/>
                                      </p:to>
                                    </p:set>
                                    <p:animEffect transition="in" filter="fade">
                                      <p:cBhvr>
                                        <p:cTn id="104" dur="1000"/>
                                        <p:tgtEl>
                                          <p:spTgt spid="951"/>
                                        </p:tgtEl>
                                      </p:cBhvr>
                                    </p:animEffect>
                                  </p:childTnLst>
                                </p:cTn>
                              </p:par>
                              <p:par>
                                <p:cTn id="105" presetID="10" presetClass="entr" presetSubtype="0" fill="hold" nodeType="withEffect">
                                  <p:stCondLst>
                                    <p:cond delay="0"/>
                                  </p:stCondLst>
                                  <p:childTnLst>
                                    <p:set>
                                      <p:cBhvr>
                                        <p:cTn id="106" dur="1" fill="hold">
                                          <p:stCondLst>
                                            <p:cond delay="0"/>
                                          </p:stCondLst>
                                        </p:cTn>
                                        <p:tgtEl>
                                          <p:spTgt spid="922"/>
                                        </p:tgtEl>
                                        <p:attrNameLst>
                                          <p:attrName>style.visibility</p:attrName>
                                        </p:attrNameLst>
                                      </p:cBhvr>
                                      <p:to>
                                        <p:strVal val="visible"/>
                                      </p:to>
                                    </p:set>
                                    <p:animEffect transition="in" filter="fade">
                                      <p:cBhvr>
                                        <p:cTn id="107" dur="1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cxnSp>
        <p:nvCxnSpPr>
          <p:cNvPr id="956" name="Google Shape;956;p61"/>
          <p:cNvCxnSpPr/>
          <p:nvPr/>
        </p:nvCxnSpPr>
        <p:spPr>
          <a:xfrm>
            <a:off x="1551500" y="2632825"/>
            <a:ext cx="5983800" cy="0"/>
          </a:xfrm>
          <a:prstGeom prst="straightConnector1">
            <a:avLst/>
          </a:prstGeom>
          <a:noFill/>
          <a:ln w="19050" cap="flat" cmpd="sng">
            <a:solidFill>
              <a:srgbClr val="0000FF"/>
            </a:solidFill>
            <a:prstDash val="solid"/>
            <a:round/>
            <a:headEnd type="none" w="med" len="med"/>
            <a:tailEnd type="none" w="med" len="med"/>
          </a:ln>
        </p:spPr>
      </p:cxnSp>
      <p:cxnSp>
        <p:nvCxnSpPr>
          <p:cNvPr id="957" name="Google Shape;957;p61"/>
          <p:cNvCxnSpPr/>
          <p:nvPr/>
        </p:nvCxnSpPr>
        <p:spPr>
          <a:xfrm>
            <a:off x="1551500" y="2145350"/>
            <a:ext cx="5983800" cy="0"/>
          </a:xfrm>
          <a:prstGeom prst="straightConnector1">
            <a:avLst/>
          </a:prstGeom>
          <a:noFill/>
          <a:ln w="28575" cap="flat" cmpd="sng">
            <a:solidFill>
              <a:srgbClr val="F1C232"/>
            </a:solidFill>
            <a:prstDash val="solid"/>
            <a:round/>
            <a:headEnd type="none" w="med" len="med"/>
            <a:tailEnd type="triangle" w="med" len="med"/>
          </a:ln>
        </p:spPr>
      </p:cxnSp>
      <p:sp>
        <p:nvSpPr>
          <p:cNvPr id="958" name="Google Shape;958;p61"/>
          <p:cNvSpPr/>
          <p:nvPr/>
        </p:nvSpPr>
        <p:spPr>
          <a:xfrm>
            <a:off x="1551500" y="1702825"/>
            <a:ext cx="3059400" cy="179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1"/>
          <p:cNvSpPr/>
          <p:nvPr/>
        </p:nvSpPr>
        <p:spPr>
          <a:xfrm>
            <a:off x="4610900" y="1750975"/>
            <a:ext cx="2924400" cy="834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1"/>
          <p:cNvSpPr/>
          <p:nvPr/>
        </p:nvSpPr>
        <p:spPr>
          <a:xfrm>
            <a:off x="1551500" y="2971150"/>
            <a:ext cx="59838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rot="5400000">
            <a:off x="4305350" y="3119350"/>
            <a:ext cx="4761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2" name="Google Shape;962;p61"/>
          <p:cNvPicPr preferRelativeResize="0"/>
          <p:nvPr/>
        </p:nvPicPr>
        <p:blipFill>
          <a:blip r:embed="rId3">
            <a:alphaModFix/>
          </a:blip>
          <a:stretch>
            <a:fillRect/>
          </a:stretch>
        </p:blipFill>
        <p:spPr>
          <a:xfrm>
            <a:off x="6535175" y="3150850"/>
            <a:ext cx="297785" cy="296400"/>
          </a:xfrm>
          <a:prstGeom prst="rect">
            <a:avLst/>
          </a:prstGeom>
          <a:noFill/>
          <a:ln>
            <a:noFill/>
          </a:ln>
        </p:spPr>
      </p:pic>
      <p:pic>
        <p:nvPicPr>
          <p:cNvPr id="963" name="Google Shape;963;p61"/>
          <p:cNvPicPr preferRelativeResize="0"/>
          <p:nvPr/>
        </p:nvPicPr>
        <p:blipFill>
          <a:blip r:embed="rId3">
            <a:alphaModFix/>
          </a:blip>
          <a:stretch>
            <a:fillRect/>
          </a:stretch>
        </p:blipFill>
        <p:spPr>
          <a:xfrm>
            <a:off x="5128625" y="3150850"/>
            <a:ext cx="297785" cy="296400"/>
          </a:xfrm>
          <a:prstGeom prst="rect">
            <a:avLst/>
          </a:prstGeom>
          <a:noFill/>
          <a:ln>
            <a:noFill/>
          </a:ln>
        </p:spPr>
      </p:pic>
      <p:pic>
        <p:nvPicPr>
          <p:cNvPr id="964" name="Google Shape;964;p61"/>
          <p:cNvPicPr preferRelativeResize="0"/>
          <p:nvPr/>
        </p:nvPicPr>
        <p:blipFill>
          <a:blip r:embed="rId3">
            <a:alphaModFix/>
          </a:blip>
          <a:stretch>
            <a:fillRect/>
          </a:stretch>
        </p:blipFill>
        <p:spPr>
          <a:xfrm>
            <a:off x="2331413" y="3150850"/>
            <a:ext cx="297785" cy="296400"/>
          </a:xfrm>
          <a:prstGeom prst="rect">
            <a:avLst/>
          </a:prstGeom>
          <a:noFill/>
          <a:ln>
            <a:noFill/>
          </a:ln>
        </p:spPr>
      </p:pic>
      <p:pic>
        <p:nvPicPr>
          <p:cNvPr id="965" name="Google Shape;965;p61"/>
          <p:cNvPicPr preferRelativeResize="0"/>
          <p:nvPr/>
        </p:nvPicPr>
        <p:blipFill>
          <a:blip r:embed="rId4">
            <a:alphaModFix/>
          </a:blip>
          <a:stretch>
            <a:fillRect/>
          </a:stretch>
        </p:blipFill>
        <p:spPr>
          <a:xfrm>
            <a:off x="644175" y="2415925"/>
            <a:ext cx="360000" cy="360000"/>
          </a:xfrm>
          <a:prstGeom prst="rect">
            <a:avLst/>
          </a:prstGeom>
          <a:noFill/>
          <a:ln>
            <a:noFill/>
          </a:ln>
        </p:spPr>
      </p:pic>
      <p:pic>
        <p:nvPicPr>
          <p:cNvPr id="966" name="Google Shape;966;p61"/>
          <p:cNvPicPr preferRelativeResize="0"/>
          <p:nvPr/>
        </p:nvPicPr>
        <p:blipFill>
          <a:blip r:embed="rId5">
            <a:alphaModFix/>
          </a:blip>
          <a:stretch>
            <a:fillRect/>
          </a:stretch>
        </p:blipFill>
        <p:spPr>
          <a:xfrm>
            <a:off x="8082625" y="2271088"/>
            <a:ext cx="360000" cy="360000"/>
          </a:xfrm>
          <a:prstGeom prst="rect">
            <a:avLst/>
          </a:prstGeom>
          <a:noFill/>
          <a:ln>
            <a:noFill/>
          </a:ln>
        </p:spPr>
      </p:pic>
      <p:sp>
        <p:nvSpPr>
          <p:cNvPr id="967" name="Google Shape;967;p61"/>
          <p:cNvSpPr txBox="1"/>
          <p:nvPr/>
        </p:nvSpPr>
        <p:spPr>
          <a:xfrm>
            <a:off x="305625" y="2800700"/>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Onderhoud</a:t>
            </a:r>
            <a:endParaRPr sz="1000">
              <a:latin typeface="Proxima Nova"/>
              <a:ea typeface="Proxima Nova"/>
              <a:cs typeface="Proxima Nova"/>
              <a:sym typeface="Proxima Nova"/>
            </a:endParaRPr>
          </a:p>
        </p:txBody>
      </p:sp>
      <p:sp>
        <p:nvSpPr>
          <p:cNvPr id="968" name="Google Shape;968;p61"/>
          <p:cNvSpPr txBox="1"/>
          <p:nvPr/>
        </p:nvSpPr>
        <p:spPr>
          <a:xfrm>
            <a:off x="7744075" y="26558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Kwaliteit</a:t>
            </a:r>
            <a:endParaRPr sz="1000">
              <a:latin typeface="Proxima Nova"/>
              <a:ea typeface="Proxima Nova"/>
              <a:cs typeface="Proxima Nova"/>
              <a:sym typeface="Proxima Nova"/>
            </a:endParaRPr>
          </a:p>
        </p:txBody>
      </p:sp>
      <p:sp>
        <p:nvSpPr>
          <p:cNvPr id="969" name="Google Shape;969;p61"/>
          <p:cNvSpPr txBox="1"/>
          <p:nvPr/>
        </p:nvSpPr>
        <p:spPr>
          <a:xfrm>
            <a:off x="3983075" y="18403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1C232"/>
                </a:solidFill>
                <a:latin typeface="Proxima Nova"/>
                <a:ea typeface="Proxima Nova"/>
                <a:cs typeface="Proxima Nova"/>
                <a:sym typeface="Proxima Nova"/>
              </a:rPr>
              <a:t>ROUTE</a:t>
            </a:r>
            <a:endParaRPr sz="1000" b="1">
              <a:solidFill>
                <a:srgbClr val="F1C232"/>
              </a:solidFill>
              <a:latin typeface="Proxima Nova"/>
              <a:ea typeface="Proxima Nova"/>
              <a:cs typeface="Proxima Nova"/>
              <a:sym typeface="Proxima Nova"/>
            </a:endParaRPr>
          </a:p>
        </p:txBody>
      </p:sp>
      <p:sp>
        <p:nvSpPr>
          <p:cNvPr id="970" name="Google Shape;970;p61"/>
          <p:cNvSpPr txBox="1"/>
          <p:nvPr/>
        </p:nvSpPr>
        <p:spPr>
          <a:xfrm>
            <a:off x="3983075" y="225181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0000FF"/>
                </a:solidFill>
                <a:latin typeface="Proxima Nova"/>
                <a:ea typeface="Proxima Nova"/>
                <a:cs typeface="Proxima Nova"/>
                <a:sym typeface="Proxima Nova"/>
              </a:rPr>
              <a:t>Fietsnetwerk </a:t>
            </a:r>
            <a:endParaRPr sz="1000" b="1">
              <a:solidFill>
                <a:srgbClr val="0000FF"/>
              </a:solidFill>
              <a:latin typeface="Proxima Nova"/>
              <a:ea typeface="Proxima Nova"/>
              <a:cs typeface="Proxima Nova"/>
              <a:sym typeface="Proxima Nova"/>
            </a:endParaRPr>
          </a:p>
        </p:txBody>
      </p:sp>
      <p:sp>
        <p:nvSpPr>
          <p:cNvPr id="971" name="Google Shape;971;p61"/>
          <p:cNvSpPr txBox="1"/>
          <p:nvPr/>
        </p:nvSpPr>
        <p:spPr>
          <a:xfrm>
            <a:off x="3804350" y="3489175"/>
            <a:ext cx="1478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B7B7B7"/>
                </a:solidFill>
                <a:latin typeface="Proxima Nova"/>
                <a:ea typeface="Proxima Nova"/>
                <a:cs typeface="Proxima Nova"/>
                <a:sym typeface="Proxima Nova"/>
              </a:rPr>
              <a:t>Fietsinfrastructuur</a:t>
            </a:r>
            <a:endParaRPr sz="1000">
              <a:solidFill>
                <a:srgbClr val="B7B7B7"/>
              </a:solidFill>
              <a:latin typeface="Proxima Nova"/>
              <a:ea typeface="Proxima Nova"/>
              <a:cs typeface="Proxima Nova"/>
              <a:sym typeface="Proxima Nova"/>
            </a:endParaRPr>
          </a:p>
        </p:txBody>
      </p:sp>
      <p:sp>
        <p:nvSpPr>
          <p:cNvPr id="972" name="Google Shape;972;p61"/>
          <p:cNvSpPr txBox="1"/>
          <p:nvPr/>
        </p:nvSpPr>
        <p:spPr>
          <a:xfrm>
            <a:off x="436950" y="190650"/>
            <a:ext cx="70983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Visuele voorstelling van de concepten</a:t>
            </a:r>
            <a:endParaRPr sz="1100"/>
          </a:p>
        </p:txBody>
      </p:sp>
      <p:sp>
        <p:nvSpPr>
          <p:cNvPr id="973" name="Google Shape;973;p61"/>
          <p:cNvSpPr/>
          <p:nvPr/>
        </p:nvSpPr>
        <p:spPr>
          <a:xfrm>
            <a:off x="134272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1"/>
          <p:cNvSpPr/>
          <p:nvPr/>
        </p:nvSpPr>
        <p:spPr>
          <a:xfrm flipH="1">
            <a:off x="764657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5" name="Google Shape;975;p61"/>
          <p:cNvPicPr preferRelativeResize="0"/>
          <p:nvPr/>
        </p:nvPicPr>
        <p:blipFill>
          <a:blip r:embed="rId6">
            <a:alphaModFix/>
          </a:blip>
          <a:stretch>
            <a:fillRect/>
          </a:stretch>
        </p:blipFill>
        <p:spPr>
          <a:xfrm>
            <a:off x="5892625" y="2697362"/>
            <a:ext cx="255725" cy="255725"/>
          </a:xfrm>
          <a:prstGeom prst="rect">
            <a:avLst/>
          </a:prstGeom>
          <a:noFill/>
          <a:ln>
            <a:noFill/>
          </a:ln>
        </p:spPr>
      </p:pic>
      <p:pic>
        <p:nvPicPr>
          <p:cNvPr id="976" name="Google Shape;976;p61"/>
          <p:cNvPicPr preferRelativeResize="0"/>
          <p:nvPr/>
        </p:nvPicPr>
        <p:blipFill>
          <a:blip r:embed="rId6">
            <a:alphaModFix/>
          </a:blip>
          <a:stretch>
            <a:fillRect/>
          </a:stretch>
        </p:blipFill>
        <p:spPr>
          <a:xfrm>
            <a:off x="2352450" y="2697375"/>
            <a:ext cx="255725" cy="255725"/>
          </a:xfrm>
          <a:prstGeom prst="rect">
            <a:avLst/>
          </a:prstGeom>
          <a:noFill/>
          <a:ln>
            <a:noFill/>
          </a:ln>
        </p:spPr>
      </p:pic>
      <p:pic>
        <p:nvPicPr>
          <p:cNvPr id="977" name="Google Shape;977;p61"/>
          <p:cNvPicPr preferRelativeResize="0"/>
          <p:nvPr/>
        </p:nvPicPr>
        <p:blipFill>
          <a:blip r:embed="rId7">
            <a:alphaModFix/>
          </a:blip>
          <a:stretch>
            <a:fillRect/>
          </a:stretch>
        </p:blipFill>
        <p:spPr>
          <a:xfrm>
            <a:off x="3320538" y="3171188"/>
            <a:ext cx="255725" cy="255725"/>
          </a:xfrm>
          <a:prstGeom prst="rect">
            <a:avLst/>
          </a:prstGeom>
          <a:noFill/>
          <a:ln>
            <a:noFill/>
          </a:ln>
        </p:spPr>
      </p:pic>
      <p:cxnSp>
        <p:nvCxnSpPr>
          <p:cNvPr id="978" name="Google Shape;978;p61"/>
          <p:cNvCxnSpPr>
            <a:stCxn id="979" idx="4"/>
          </p:cNvCxnSpPr>
          <p:nvPr/>
        </p:nvCxnSpPr>
        <p:spPr>
          <a:xfrm>
            <a:off x="3448400" y="2722675"/>
            <a:ext cx="0" cy="225000"/>
          </a:xfrm>
          <a:prstGeom prst="straightConnector1">
            <a:avLst/>
          </a:prstGeom>
          <a:noFill/>
          <a:ln w="9525" cap="flat" cmpd="sng">
            <a:solidFill>
              <a:srgbClr val="0000FF"/>
            </a:solidFill>
            <a:prstDash val="dot"/>
            <a:round/>
            <a:headEnd type="none" w="med" len="med"/>
            <a:tailEnd type="none" w="med" len="med"/>
          </a:ln>
        </p:spPr>
      </p:cxnSp>
      <p:cxnSp>
        <p:nvCxnSpPr>
          <p:cNvPr id="980" name="Google Shape;980;p61"/>
          <p:cNvCxnSpPr>
            <a:stCxn id="981" idx="4"/>
            <a:endCxn id="971" idx="0"/>
          </p:cNvCxnSpPr>
          <p:nvPr/>
        </p:nvCxnSpPr>
        <p:spPr>
          <a:xfrm>
            <a:off x="4543400" y="2722675"/>
            <a:ext cx="0" cy="766500"/>
          </a:xfrm>
          <a:prstGeom prst="straightConnector1">
            <a:avLst/>
          </a:prstGeom>
          <a:noFill/>
          <a:ln w="19050" cap="flat" cmpd="sng">
            <a:solidFill>
              <a:srgbClr val="0000FF"/>
            </a:solidFill>
            <a:prstDash val="solid"/>
            <a:round/>
            <a:headEnd type="none" w="med" len="med"/>
            <a:tailEnd type="none" w="med" len="med"/>
          </a:ln>
        </p:spPr>
      </p:cxnSp>
      <p:sp>
        <p:nvSpPr>
          <p:cNvPr id="982" name="Google Shape;982;p61"/>
          <p:cNvSpPr txBox="1"/>
          <p:nvPr/>
        </p:nvSpPr>
        <p:spPr>
          <a:xfrm>
            <a:off x="2162425" y="4277750"/>
            <a:ext cx="489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Is dit een correcte weergave van de verschillende concepten?</a:t>
            </a:r>
            <a:endParaRPr>
              <a:latin typeface="Proxima Nova"/>
              <a:ea typeface="Proxima Nova"/>
              <a:cs typeface="Proxima Nova"/>
              <a:sym typeface="Proxima Nova"/>
            </a:endParaRPr>
          </a:p>
        </p:txBody>
      </p:sp>
      <p:sp>
        <p:nvSpPr>
          <p:cNvPr id="983" name="Google Shape;983;p61"/>
          <p:cNvSpPr txBox="1"/>
          <p:nvPr/>
        </p:nvSpPr>
        <p:spPr>
          <a:xfrm>
            <a:off x="3621950" y="1381725"/>
            <a:ext cx="18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0000"/>
                </a:solidFill>
                <a:latin typeface="Proxima Nova"/>
                <a:ea typeface="Proxima Nova"/>
                <a:cs typeface="Proxima Nova"/>
                <a:sym typeface="Proxima Nova"/>
              </a:rPr>
              <a:t>Verkeer</a:t>
            </a:r>
            <a:r>
              <a:rPr lang="en-GB" sz="1000">
                <a:solidFill>
                  <a:srgbClr val="38761D"/>
                </a:solidFill>
                <a:latin typeface="Proxima Nova"/>
                <a:ea typeface="Proxima Nova"/>
                <a:cs typeface="Proxima Nova"/>
                <a:sym typeface="Proxima Nova"/>
              </a:rPr>
              <a:t> (intensiteit)</a:t>
            </a:r>
            <a:endParaRPr sz="1000">
              <a:solidFill>
                <a:srgbClr val="38761D"/>
              </a:solidFill>
              <a:latin typeface="Proxima Nova"/>
              <a:ea typeface="Proxima Nova"/>
              <a:cs typeface="Proxima Nova"/>
              <a:sym typeface="Proxima Nova"/>
            </a:endParaRPr>
          </a:p>
        </p:txBody>
      </p:sp>
      <p:cxnSp>
        <p:nvCxnSpPr>
          <p:cNvPr id="984" name="Google Shape;984;p61"/>
          <p:cNvCxnSpPr/>
          <p:nvPr/>
        </p:nvCxnSpPr>
        <p:spPr>
          <a:xfrm>
            <a:off x="4501625" y="2656600"/>
            <a:ext cx="0" cy="766500"/>
          </a:xfrm>
          <a:prstGeom prst="straightConnector1">
            <a:avLst/>
          </a:prstGeom>
          <a:noFill/>
          <a:ln w="19050" cap="flat" cmpd="sng">
            <a:solidFill>
              <a:srgbClr val="A64D79"/>
            </a:solidFill>
            <a:prstDash val="solid"/>
            <a:round/>
            <a:headEnd type="none" w="med" len="med"/>
            <a:tailEnd type="none" w="med" len="med"/>
          </a:ln>
        </p:spPr>
      </p:cxnSp>
      <p:cxnSp>
        <p:nvCxnSpPr>
          <p:cNvPr id="985" name="Google Shape;985;p61"/>
          <p:cNvCxnSpPr/>
          <p:nvPr/>
        </p:nvCxnSpPr>
        <p:spPr>
          <a:xfrm>
            <a:off x="1560200" y="2690775"/>
            <a:ext cx="5966400" cy="0"/>
          </a:xfrm>
          <a:prstGeom prst="straightConnector1">
            <a:avLst/>
          </a:prstGeom>
          <a:noFill/>
          <a:ln w="19050" cap="flat" cmpd="sng">
            <a:solidFill>
              <a:srgbClr val="A64D79"/>
            </a:solidFill>
            <a:prstDash val="solid"/>
            <a:round/>
            <a:headEnd type="none" w="med" len="med"/>
            <a:tailEnd type="none" w="med" len="med"/>
          </a:ln>
        </p:spPr>
      </p:cxnSp>
      <p:sp>
        <p:nvSpPr>
          <p:cNvPr id="986" name="Google Shape;986;p61"/>
          <p:cNvSpPr txBox="1"/>
          <p:nvPr/>
        </p:nvSpPr>
        <p:spPr>
          <a:xfrm>
            <a:off x="3456463" y="2648088"/>
            <a:ext cx="1037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A64D79"/>
                </a:solidFill>
                <a:latin typeface="Proxima Nova"/>
                <a:ea typeface="Proxima Nova"/>
                <a:cs typeface="Proxima Nova"/>
                <a:sym typeface="Proxima Nova"/>
              </a:rPr>
              <a:t>Transportnetwerk</a:t>
            </a:r>
            <a:endParaRPr sz="800">
              <a:solidFill>
                <a:srgbClr val="A64D79"/>
              </a:solidFill>
              <a:latin typeface="Proxima Nova"/>
              <a:ea typeface="Proxima Nova"/>
              <a:cs typeface="Proxima Nova"/>
              <a:sym typeface="Proxima Nova"/>
            </a:endParaRPr>
          </a:p>
        </p:txBody>
      </p:sp>
      <p:sp>
        <p:nvSpPr>
          <p:cNvPr id="981" name="Google Shape;981;p61"/>
          <p:cNvSpPr/>
          <p:nvPr/>
        </p:nvSpPr>
        <p:spPr>
          <a:xfrm>
            <a:off x="4453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1"/>
          <p:cNvSpPr/>
          <p:nvPr/>
        </p:nvSpPr>
        <p:spPr>
          <a:xfrm>
            <a:off x="19683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1"/>
          <p:cNvSpPr/>
          <p:nvPr/>
        </p:nvSpPr>
        <p:spPr>
          <a:xfrm>
            <a:off x="3358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1"/>
          <p:cNvSpPr/>
          <p:nvPr/>
        </p:nvSpPr>
        <p:spPr>
          <a:xfrm>
            <a:off x="6594225"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cxnSp>
        <p:nvCxnSpPr>
          <p:cNvPr id="993" name="Google Shape;993;p62"/>
          <p:cNvCxnSpPr/>
          <p:nvPr/>
        </p:nvCxnSpPr>
        <p:spPr>
          <a:xfrm>
            <a:off x="1551500" y="2632825"/>
            <a:ext cx="5983800" cy="0"/>
          </a:xfrm>
          <a:prstGeom prst="straightConnector1">
            <a:avLst/>
          </a:prstGeom>
          <a:noFill/>
          <a:ln w="19050" cap="flat" cmpd="sng">
            <a:solidFill>
              <a:srgbClr val="0000FF"/>
            </a:solidFill>
            <a:prstDash val="solid"/>
            <a:round/>
            <a:headEnd type="none" w="med" len="med"/>
            <a:tailEnd type="none" w="med" len="med"/>
          </a:ln>
        </p:spPr>
      </p:cxnSp>
      <p:cxnSp>
        <p:nvCxnSpPr>
          <p:cNvPr id="994" name="Google Shape;994;p62"/>
          <p:cNvCxnSpPr/>
          <p:nvPr/>
        </p:nvCxnSpPr>
        <p:spPr>
          <a:xfrm>
            <a:off x="1551500" y="2145350"/>
            <a:ext cx="5983800" cy="0"/>
          </a:xfrm>
          <a:prstGeom prst="straightConnector1">
            <a:avLst/>
          </a:prstGeom>
          <a:noFill/>
          <a:ln w="28575" cap="flat" cmpd="sng">
            <a:solidFill>
              <a:srgbClr val="F1C232"/>
            </a:solidFill>
            <a:prstDash val="solid"/>
            <a:round/>
            <a:headEnd type="none" w="med" len="med"/>
            <a:tailEnd type="triangle" w="med" len="med"/>
          </a:ln>
        </p:spPr>
      </p:cxnSp>
      <p:sp>
        <p:nvSpPr>
          <p:cNvPr id="995" name="Google Shape;995;p62"/>
          <p:cNvSpPr/>
          <p:nvPr/>
        </p:nvSpPr>
        <p:spPr>
          <a:xfrm>
            <a:off x="1551500" y="1702825"/>
            <a:ext cx="3059400" cy="179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4610900" y="1750975"/>
            <a:ext cx="2924400" cy="834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1551500" y="2971150"/>
            <a:ext cx="59838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rot="5400000">
            <a:off x="4305350" y="3119350"/>
            <a:ext cx="476100" cy="179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9" name="Google Shape;999;p62"/>
          <p:cNvPicPr preferRelativeResize="0"/>
          <p:nvPr/>
        </p:nvPicPr>
        <p:blipFill>
          <a:blip r:embed="rId3">
            <a:alphaModFix/>
          </a:blip>
          <a:stretch>
            <a:fillRect/>
          </a:stretch>
        </p:blipFill>
        <p:spPr>
          <a:xfrm>
            <a:off x="6535175" y="3150850"/>
            <a:ext cx="297785" cy="296400"/>
          </a:xfrm>
          <a:prstGeom prst="rect">
            <a:avLst/>
          </a:prstGeom>
          <a:noFill/>
          <a:ln>
            <a:noFill/>
          </a:ln>
        </p:spPr>
      </p:pic>
      <p:pic>
        <p:nvPicPr>
          <p:cNvPr id="1000" name="Google Shape;1000;p62"/>
          <p:cNvPicPr preferRelativeResize="0"/>
          <p:nvPr/>
        </p:nvPicPr>
        <p:blipFill>
          <a:blip r:embed="rId3">
            <a:alphaModFix/>
          </a:blip>
          <a:stretch>
            <a:fillRect/>
          </a:stretch>
        </p:blipFill>
        <p:spPr>
          <a:xfrm>
            <a:off x="5128625" y="3150850"/>
            <a:ext cx="297785" cy="296400"/>
          </a:xfrm>
          <a:prstGeom prst="rect">
            <a:avLst/>
          </a:prstGeom>
          <a:noFill/>
          <a:ln>
            <a:noFill/>
          </a:ln>
        </p:spPr>
      </p:pic>
      <p:pic>
        <p:nvPicPr>
          <p:cNvPr id="1001" name="Google Shape;1001;p62"/>
          <p:cNvPicPr preferRelativeResize="0"/>
          <p:nvPr/>
        </p:nvPicPr>
        <p:blipFill>
          <a:blip r:embed="rId3">
            <a:alphaModFix/>
          </a:blip>
          <a:stretch>
            <a:fillRect/>
          </a:stretch>
        </p:blipFill>
        <p:spPr>
          <a:xfrm>
            <a:off x="2331413" y="3150850"/>
            <a:ext cx="297785" cy="296400"/>
          </a:xfrm>
          <a:prstGeom prst="rect">
            <a:avLst/>
          </a:prstGeom>
          <a:noFill/>
          <a:ln>
            <a:noFill/>
          </a:ln>
        </p:spPr>
      </p:pic>
      <p:pic>
        <p:nvPicPr>
          <p:cNvPr id="1002" name="Google Shape;1002;p62"/>
          <p:cNvPicPr preferRelativeResize="0"/>
          <p:nvPr/>
        </p:nvPicPr>
        <p:blipFill>
          <a:blip r:embed="rId4">
            <a:alphaModFix/>
          </a:blip>
          <a:stretch>
            <a:fillRect/>
          </a:stretch>
        </p:blipFill>
        <p:spPr>
          <a:xfrm>
            <a:off x="644175" y="2415925"/>
            <a:ext cx="360000" cy="360000"/>
          </a:xfrm>
          <a:prstGeom prst="rect">
            <a:avLst/>
          </a:prstGeom>
          <a:noFill/>
          <a:ln>
            <a:noFill/>
          </a:ln>
        </p:spPr>
      </p:pic>
      <p:pic>
        <p:nvPicPr>
          <p:cNvPr id="1003" name="Google Shape;1003;p62"/>
          <p:cNvPicPr preferRelativeResize="0"/>
          <p:nvPr/>
        </p:nvPicPr>
        <p:blipFill>
          <a:blip r:embed="rId5">
            <a:alphaModFix/>
          </a:blip>
          <a:stretch>
            <a:fillRect/>
          </a:stretch>
        </p:blipFill>
        <p:spPr>
          <a:xfrm>
            <a:off x="8082625" y="2271088"/>
            <a:ext cx="360000" cy="360000"/>
          </a:xfrm>
          <a:prstGeom prst="rect">
            <a:avLst/>
          </a:prstGeom>
          <a:noFill/>
          <a:ln>
            <a:noFill/>
          </a:ln>
        </p:spPr>
      </p:pic>
      <p:sp>
        <p:nvSpPr>
          <p:cNvPr id="1004" name="Google Shape;1004;p62"/>
          <p:cNvSpPr txBox="1"/>
          <p:nvPr/>
        </p:nvSpPr>
        <p:spPr>
          <a:xfrm>
            <a:off x="305625" y="2800700"/>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Onderhoud</a:t>
            </a:r>
            <a:endParaRPr sz="1000">
              <a:latin typeface="Proxima Nova"/>
              <a:ea typeface="Proxima Nova"/>
              <a:cs typeface="Proxima Nova"/>
              <a:sym typeface="Proxima Nova"/>
            </a:endParaRPr>
          </a:p>
        </p:txBody>
      </p:sp>
      <p:sp>
        <p:nvSpPr>
          <p:cNvPr id="1005" name="Google Shape;1005;p62"/>
          <p:cNvSpPr txBox="1"/>
          <p:nvPr/>
        </p:nvSpPr>
        <p:spPr>
          <a:xfrm>
            <a:off x="7744075" y="26558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Proxima Nova"/>
                <a:ea typeface="Proxima Nova"/>
                <a:cs typeface="Proxima Nova"/>
                <a:sym typeface="Proxima Nova"/>
              </a:rPr>
              <a:t>Kwaliteit</a:t>
            </a:r>
            <a:endParaRPr sz="1000">
              <a:latin typeface="Proxima Nova"/>
              <a:ea typeface="Proxima Nova"/>
              <a:cs typeface="Proxima Nova"/>
              <a:sym typeface="Proxima Nova"/>
            </a:endParaRPr>
          </a:p>
        </p:txBody>
      </p:sp>
      <p:sp>
        <p:nvSpPr>
          <p:cNvPr id="1006" name="Google Shape;1006;p62"/>
          <p:cNvSpPr txBox="1"/>
          <p:nvPr/>
        </p:nvSpPr>
        <p:spPr>
          <a:xfrm>
            <a:off x="3621950" y="1381725"/>
            <a:ext cx="1842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solidFill>
                  <a:srgbClr val="FF0000"/>
                </a:solidFill>
                <a:latin typeface="Proxima Nova"/>
                <a:ea typeface="Proxima Nova"/>
                <a:cs typeface="Proxima Nova"/>
                <a:sym typeface="Proxima Nova"/>
              </a:rPr>
              <a:t>Verkeer</a:t>
            </a:r>
            <a:r>
              <a:rPr lang="en-GB" sz="1000">
                <a:solidFill>
                  <a:srgbClr val="38761D"/>
                </a:solidFill>
                <a:latin typeface="Proxima Nova"/>
                <a:ea typeface="Proxima Nova"/>
                <a:cs typeface="Proxima Nova"/>
                <a:sym typeface="Proxima Nova"/>
              </a:rPr>
              <a:t> (intensiteit)</a:t>
            </a:r>
            <a:endParaRPr sz="1000">
              <a:solidFill>
                <a:srgbClr val="38761D"/>
              </a:solidFill>
              <a:latin typeface="Proxima Nova"/>
              <a:ea typeface="Proxima Nova"/>
              <a:cs typeface="Proxima Nova"/>
              <a:sym typeface="Proxima Nova"/>
            </a:endParaRPr>
          </a:p>
        </p:txBody>
      </p:sp>
      <p:sp>
        <p:nvSpPr>
          <p:cNvPr id="1007" name="Google Shape;1007;p62"/>
          <p:cNvSpPr txBox="1"/>
          <p:nvPr/>
        </p:nvSpPr>
        <p:spPr>
          <a:xfrm>
            <a:off x="3983075" y="184036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F1C232"/>
                </a:solidFill>
                <a:latin typeface="Proxima Nova"/>
                <a:ea typeface="Proxima Nova"/>
                <a:cs typeface="Proxima Nova"/>
                <a:sym typeface="Proxima Nova"/>
              </a:rPr>
              <a:t>ROUTE</a:t>
            </a:r>
            <a:endParaRPr sz="1000" b="1">
              <a:solidFill>
                <a:srgbClr val="F1C232"/>
              </a:solidFill>
              <a:latin typeface="Proxima Nova"/>
              <a:ea typeface="Proxima Nova"/>
              <a:cs typeface="Proxima Nova"/>
              <a:sym typeface="Proxima Nova"/>
            </a:endParaRPr>
          </a:p>
        </p:txBody>
      </p:sp>
      <p:sp>
        <p:nvSpPr>
          <p:cNvPr id="1008" name="Google Shape;1008;p62"/>
          <p:cNvSpPr txBox="1"/>
          <p:nvPr/>
        </p:nvSpPr>
        <p:spPr>
          <a:xfrm>
            <a:off x="3983075" y="2251813"/>
            <a:ext cx="1037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0000FF"/>
                </a:solidFill>
                <a:latin typeface="Proxima Nova"/>
                <a:ea typeface="Proxima Nova"/>
                <a:cs typeface="Proxima Nova"/>
                <a:sym typeface="Proxima Nova"/>
              </a:rPr>
              <a:t>Fietsnetwerk </a:t>
            </a:r>
            <a:endParaRPr sz="1000" b="1">
              <a:solidFill>
                <a:srgbClr val="0000FF"/>
              </a:solidFill>
              <a:latin typeface="Proxima Nova"/>
              <a:ea typeface="Proxima Nova"/>
              <a:cs typeface="Proxima Nova"/>
              <a:sym typeface="Proxima Nova"/>
            </a:endParaRPr>
          </a:p>
        </p:txBody>
      </p:sp>
      <p:sp>
        <p:nvSpPr>
          <p:cNvPr id="1009" name="Google Shape;1009;p62"/>
          <p:cNvSpPr txBox="1"/>
          <p:nvPr/>
        </p:nvSpPr>
        <p:spPr>
          <a:xfrm>
            <a:off x="3823400" y="3472675"/>
            <a:ext cx="144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rgbClr val="B7B7B7"/>
                </a:solidFill>
                <a:latin typeface="Proxima Nova"/>
                <a:ea typeface="Proxima Nova"/>
                <a:cs typeface="Proxima Nova"/>
                <a:sym typeface="Proxima Nova"/>
              </a:rPr>
              <a:t>Fietsinfrastructuur</a:t>
            </a:r>
            <a:endParaRPr sz="1000">
              <a:solidFill>
                <a:srgbClr val="B7B7B7"/>
              </a:solidFill>
              <a:latin typeface="Proxima Nova"/>
              <a:ea typeface="Proxima Nova"/>
              <a:cs typeface="Proxima Nova"/>
              <a:sym typeface="Proxima Nova"/>
            </a:endParaRPr>
          </a:p>
        </p:txBody>
      </p:sp>
      <p:sp>
        <p:nvSpPr>
          <p:cNvPr id="1010" name="Google Shape;1010;p62"/>
          <p:cNvSpPr txBox="1"/>
          <p:nvPr/>
        </p:nvSpPr>
        <p:spPr>
          <a:xfrm>
            <a:off x="436950" y="190650"/>
            <a:ext cx="84414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Netwerk eigenschappen </a:t>
            </a:r>
            <a:r>
              <a:rPr lang="en-GB" sz="2500"/>
              <a:t>(INSPIRE network properties)</a:t>
            </a:r>
            <a:endParaRPr sz="700"/>
          </a:p>
        </p:txBody>
      </p:sp>
      <p:sp>
        <p:nvSpPr>
          <p:cNvPr id="1011" name="Google Shape;1011;p62"/>
          <p:cNvSpPr/>
          <p:nvPr/>
        </p:nvSpPr>
        <p:spPr>
          <a:xfrm>
            <a:off x="134272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flipH="1">
            <a:off x="7646575" y="2035925"/>
            <a:ext cx="97500" cy="1347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3" name="Google Shape;1013;p62"/>
          <p:cNvPicPr preferRelativeResize="0"/>
          <p:nvPr/>
        </p:nvPicPr>
        <p:blipFill>
          <a:blip r:embed="rId6">
            <a:alphaModFix/>
          </a:blip>
          <a:stretch>
            <a:fillRect/>
          </a:stretch>
        </p:blipFill>
        <p:spPr>
          <a:xfrm>
            <a:off x="5892625" y="2697362"/>
            <a:ext cx="255725" cy="255725"/>
          </a:xfrm>
          <a:prstGeom prst="rect">
            <a:avLst/>
          </a:prstGeom>
          <a:noFill/>
          <a:ln>
            <a:noFill/>
          </a:ln>
        </p:spPr>
      </p:pic>
      <p:pic>
        <p:nvPicPr>
          <p:cNvPr id="1014" name="Google Shape;1014;p62"/>
          <p:cNvPicPr preferRelativeResize="0"/>
          <p:nvPr/>
        </p:nvPicPr>
        <p:blipFill>
          <a:blip r:embed="rId6">
            <a:alphaModFix/>
          </a:blip>
          <a:stretch>
            <a:fillRect/>
          </a:stretch>
        </p:blipFill>
        <p:spPr>
          <a:xfrm>
            <a:off x="2352450" y="2697375"/>
            <a:ext cx="255725" cy="255725"/>
          </a:xfrm>
          <a:prstGeom prst="rect">
            <a:avLst/>
          </a:prstGeom>
          <a:noFill/>
          <a:ln>
            <a:noFill/>
          </a:ln>
        </p:spPr>
      </p:pic>
      <p:pic>
        <p:nvPicPr>
          <p:cNvPr id="1015" name="Google Shape;1015;p62"/>
          <p:cNvPicPr preferRelativeResize="0"/>
          <p:nvPr/>
        </p:nvPicPr>
        <p:blipFill>
          <a:blip r:embed="rId7">
            <a:alphaModFix/>
          </a:blip>
          <a:stretch>
            <a:fillRect/>
          </a:stretch>
        </p:blipFill>
        <p:spPr>
          <a:xfrm>
            <a:off x="3320538" y="3171188"/>
            <a:ext cx="255725" cy="255725"/>
          </a:xfrm>
          <a:prstGeom prst="rect">
            <a:avLst/>
          </a:prstGeom>
          <a:noFill/>
          <a:ln>
            <a:noFill/>
          </a:ln>
        </p:spPr>
      </p:pic>
      <p:cxnSp>
        <p:nvCxnSpPr>
          <p:cNvPr id="1016" name="Google Shape;1016;p62"/>
          <p:cNvCxnSpPr>
            <a:stCxn id="1017" idx="4"/>
          </p:cNvCxnSpPr>
          <p:nvPr/>
        </p:nvCxnSpPr>
        <p:spPr>
          <a:xfrm>
            <a:off x="3448400" y="2722675"/>
            <a:ext cx="0" cy="225000"/>
          </a:xfrm>
          <a:prstGeom prst="straightConnector1">
            <a:avLst/>
          </a:prstGeom>
          <a:noFill/>
          <a:ln w="9525" cap="flat" cmpd="sng">
            <a:solidFill>
              <a:srgbClr val="0000FF"/>
            </a:solidFill>
            <a:prstDash val="dot"/>
            <a:round/>
            <a:headEnd type="none" w="med" len="med"/>
            <a:tailEnd type="none" w="med" len="med"/>
          </a:ln>
        </p:spPr>
      </p:cxnSp>
      <p:cxnSp>
        <p:nvCxnSpPr>
          <p:cNvPr id="1018" name="Google Shape;1018;p62"/>
          <p:cNvCxnSpPr>
            <a:stCxn id="1019" idx="4"/>
            <a:endCxn id="1009" idx="0"/>
          </p:cNvCxnSpPr>
          <p:nvPr/>
        </p:nvCxnSpPr>
        <p:spPr>
          <a:xfrm>
            <a:off x="4543400" y="2722675"/>
            <a:ext cx="0" cy="750000"/>
          </a:xfrm>
          <a:prstGeom prst="straightConnector1">
            <a:avLst/>
          </a:prstGeom>
          <a:noFill/>
          <a:ln w="19050" cap="flat" cmpd="sng">
            <a:solidFill>
              <a:srgbClr val="0000FF"/>
            </a:solidFill>
            <a:prstDash val="solid"/>
            <a:round/>
            <a:headEnd type="none" w="med" len="med"/>
            <a:tailEnd type="none" w="med" len="med"/>
          </a:ln>
        </p:spPr>
      </p:cxnSp>
      <p:grpSp>
        <p:nvGrpSpPr>
          <p:cNvPr id="1020" name="Google Shape;1020;p62"/>
          <p:cNvGrpSpPr/>
          <p:nvPr/>
        </p:nvGrpSpPr>
        <p:grpSpPr>
          <a:xfrm>
            <a:off x="3611900" y="4016263"/>
            <a:ext cx="1863000" cy="866401"/>
            <a:chOff x="2656175" y="2282013"/>
            <a:chExt cx="1863000" cy="866401"/>
          </a:xfrm>
        </p:grpSpPr>
        <p:sp>
          <p:nvSpPr>
            <p:cNvPr id="1021" name="Google Shape;1021;p62"/>
            <p:cNvSpPr/>
            <p:nvPr/>
          </p:nvSpPr>
          <p:spPr>
            <a:xfrm>
              <a:off x="2656175" y="2596413"/>
              <a:ext cx="1863000" cy="552000"/>
            </a:xfrm>
            <a:prstGeom prst="rect">
              <a:avLst/>
            </a:prstGeom>
            <a:solidFill>
              <a:schemeClr val="lt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1022" name="Google Shape;1022;p62"/>
            <p:cNvSpPr/>
            <p:nvPr/>
          </p:nvSpPr>
          <p:spPr>
            <a:xfrm>
              <a:off x="2656175" y="2282013"/>
              <a:ext cx="1863000" cy="314400"/>
            </a:xfrm>
            <a:prstGeom prst="rect">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a:solidFill>
                    <a:srgbClr val="FFFFFF"/>
                  </a:solidFill>
                </a:rPr>
                <a:t>Wegcode</a:t>
              </a:r>
              <a:endParaRPr sz="800">
                <a:solidFill>
                  <a:srgbClr val="FFFFFF"/>
                </a:solidFill>
              </a:endParaRPr>
            </a:p>
          </p:txBody>
        </p:sp>
      </p:grpSp>
      <p:sp>
        <p:nvSpPr>
          <p:cNvPr id="1023" name="Google Shape;1023;p62"/>
          <p:cNvSpPr/>
          <p:nvPr/>
        </p:nvSpPr>
        <p:spPr>
          <a:xfrm rot="8786628">
            <a:off x="5148686" y="1180375"/>
            <a:ext cx="462954" cy="21209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txBox="1"/>
          <p:nvPr/>
        </p:nvSpPr>
        <p:spPr>
          <a:xfrm>
            <a:off x="5683900" y="821750"/>
            <a:ext cx="2682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Proxima Nova"/>
                <a:ea typeface="Proxima Nova"/>
                <a:cs typeface="Proxima Nova"/>
                <a:sym typeface="Proxima Nova"/>
              </a:rPr>
              <a:t>Intensiteit aanzien als een kenmerk van specifieke netwerkelementen (bvb tussen begin en eindknoop). Ook wegcode is zo een kenmerk van het netwerk</a:t>
            </a:r>
            <a:endParaRPr sz="1000">
              <a:latin typeface="Proxima Nova"/>
              <a:ea typeface="Proxima Nova"/>
              <a:cs typeface="Proxima Nova"/>
              <a:sym typeface="Proxima Nova"/>
            </a:endParaRPr>
          </a:p>
        </p:txBody>
      </p:sp>
      <p:cxnSp>
        <p:nvCxnSpPr>
          <p:cNvPr id="1025" name="Google Shape;1025;p62"/>
          <p:cNvCxnSpPr/>
          <p:nvPr/>
        </p:nvCxnSpPr>
        <p:spPr>
          <a:xfrm>
            <a:off x="4501625" y="2656600"/>
            <a:ext cx="0" cy="766500"/>
          </a:xfrm>
          <a:prstGeom prst="straightConnector1">
            <a:avLst/>
          </a:prstGeom>
          <a:noFill/>
          <a:ln w="19050" cap="flat" cmpd="sng">
            <a:solidFill>
              <a:srgbClr val="A64D79"/>
            </a:solidFill>
            <a:prstDash val="solid"/>
            <a:round/>
            <a:headEnd type="none" w="med" len="med"/>
            <a:tailEnd type="none" w="med" len="med"/>
          </a:ln>
        </p:spPr>
      </p:cxnSp>
      <p:cxnSp>
        <p:nvCxnSpPr>
          <p:cNvPr id="1026" name="Google Shape;1026;p62"/>
          <p:cNvCxnSpPr/>
          <p:nvPr/>
        </p:nvCxnSpPr>
        <p:spPr>
          <a:xfrm>
            <a:off x="1560200" y="2690775"/>
            <a:ext cx="5966400" cy="0"/>
          </a:xfrm>
          <a:prstGeom prst="straightConnector1">
            <a:avLst/>
          </a:prstGeom>
          <a:noFill/>
          <a:ln w="19050" cap="flat" cmpd="sng">
            <a:solidFill>
              <a:srgbClr val="A64D79"/>
            </a:solidFill>
            <a:prstDash val="solid"/>
            <a:round/>
            <a:headEnd type="none" w="med" len="med"/>
            <a:tailEnd type="none" w="med" len="med"/>
          </a:ln>
        </p:spPr>
      </p:cxnSp>
      <p:sp>
        <p:nvSpPr>
          <p:cNvPr id="1027" name="Google Shape;1027;p62"/>
          <p:cNvSpPr txBox="1"/>
          <p:nvPr/>
        </p:nvSpPr>
        <p:spPr>
          <a:xfrm>
            <a:off x="3456463" y="2648088"/>
            <a:ext cx="1037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800">
                <a:solidFill>
                  <a:srgbClr val="A64D79"/>
                </a:solidFill>
                <a:latin typeface="Proxima Nova"/>
                <a:ea typeface="Proxima Nova"/>
                <a:cs typeface="Proxima Nova"/>
                <a:sym typeface="Proxima Nova"/>
              </a:rPr>
              <a:t>Transportnetwerk</a:t>
            </a:r>
            <a:endParaRPr sz="800">
              <a:solidFill>
                <a:srgbClr val="A64D79"/>
              </a:solidFill>
              <a:latin typeface="Proxima Nova"/>
              <a:ea typeface="Proxima Nova"/>
              <a:cs typeface="Proxima Nova"/>
              <a:sym typeface="Proxima Nova"/>
            </a:endParaRPr>
          </a:p>
        </p:txBody>
      </p:sp>
      <p:sp>
        <p:nvSpPr>
          <p:cNvPr id="1019" name="Google Shape;1019;p62"/>
          <p:cNvSpPr/>
          <p:nvPr/>
        </p:nvSpPr>
        <p:spPr>
          <a:xfrm>
            <a:off x="4453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19683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3358550"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6594225" y="2542975"/>
            <a:ext cx="179700" cy="179700"/>
          </a:xfrm>
          <a:prstGeom prst="ellipse">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grpSp>
        <p:nvGrpSpPr>
          <p:cNvPr id="1034" name="Google Shape;1034;p63"/>
          <p:cNvGrpSpPr/>
          <p:nvPr/>
        </p:nvGrpSpPr>
        <p:grpSpPr>
          <a:xfrm>
            <a:off x="791825" y="1209932"/>
            <a:ext cx="2728519" cy="2723643"/>
            <a:chOff x="3183650" y="1227782"/>
            <a:chExt cx="2728519" cy="2723643"/>
          </a:xfrm>
        </p:grpSpPr>
        <p:sp>
          <p:nvSpPr>
            <p:cNvPr id="1035" name="Google Shape;1035;p63"/>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6" name="Google Shape;1036;p63"/>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3"/>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63"/>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Een kleine pauze...</a:t>
            </a:r>
            <a:endParaRPr i="1" u="none" strike="noStrike" cap="none">
              <a:solidFill>
                <a:srgbClr val="000000"/>
              </a:solidFill>
            </a:endParaRPr>
          </a:p>
        </p:txBody>
      </p:sp>
      <p:pic>
        <p:nvPicPr>
          <p:cNvPr id="1039" name="Google Shape;1039;p63"/>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p:nvPr/>
        </p:nvSpPr>
        <p:spPr>
          <a:xfrm>
            <a:off x="792150" y="273850"/>
            <a:ext cx="77232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Praktische zaken</a:t>
            </a:r>
            <a:endParaRPr/>
          </a:p>
        </p:txBody>
      </p:sp>
      <p:sp>
        <p:nvSpPr>
          <p:cNvPr id="194" name="Google Shape;194;p28"/>
          <p:cNvSpPr/>
          <p:nvPr/>
        </p:nvSpPr>
        <p:spPr>
          <a:xfrm>
            <a:off x="79215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195" name="Google Shape;195;p28"/>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465375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chemeClr val="dk1"/>
                </a:solidFill>
              </a:rPr>
              <a:t>De microfoon van deelnemers staat altijd op </a:t>
            </a:r>
            <a:r>
              <a:rPr lang="en-GB" sz="1600" b="1">
                <a:solidFill>
                  <a:schemeClr val="dk1"/>
                </a:solidFill>
              </a:rPr>
              <a:t>mute</a:t>
            </a:r>
            <a:endParaRPr/>
          </a:p>
        </p:txBody>
      </p:sp>
      <p:sp>
        <p:nvSpPr>
          <p:cNvPr id="199" name="Google Shape;199;p28"/>
          <p:cNvSpPr/>
          <p:nvPr/>
        </p:nvSpPr>
        <p:spPr>
          <a:xfrm>
            <a:off x="929475" y="3101500"/>
            <a:ext cx="27339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600">
                <a:solidFill>
                  <a:srgbClr val="FFFFFF"/>
                </a:solidFill>
              </a:rPr>
              <a:t>Vragen en suggesties kunnen kunnen ook steeds gecommuniceerd worden via de </a:t>
            </a:r>
            <a:r>
              <a:rPr lang="en-GB" sz="1600" b="1">
                <a:solidFill>
                  <a:srgbClr val="FFFFFF"/>
                </a:solidFill>
              </a:rPr>
              <a:t>chat </a:t>
            </a:r>
            <a:r>
              <a:rPr lang="en-GB" sz="1600">
                <a:solidFill>
                  <a:srgbClr val="FFFFFF"/>
                </a:solidFill>
              </a:rPr>
              <a:t>functie.</a:t>
            </a:r>
            <a:endParaRPr sz="1200">
              <a:solidFill>
                <a:srgbClr val="FFFFFF"/>
              </a:solidFill>
            </a:endParaRPr>
          </a:p>
        </p:txBody>
      </p:sp>
      <p:sp>
        <p:nvSpPr>
          <p:cNvPr id="200" name="Google Shape;200;p28"/>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a:solidFill>
                  <a:srgbClr val="FFFFFF"/>
                </a:solidFill>
              </a:rPr>
              <a:t>Steek je </a:t>
            </a:r>
            <a:r>
              <a:rPr lang="en-GB" sz="1600" b="1">
                <a:solidFill>
                  <a:srgbClr val="FFFFFF"/>
                </a:solidFill>
              </a:rPr>
              <a:t>hand </a:t>
            </a:r>
            <a:r>
              <a:rPr lang="en-GB" sz="1600">
                <a:solidFill>
                  <a:srgbClr val="FFFFFF"/>
                </a:solidFill>
              </a:rPr>
              <a:t>op indien je iets wil zeggen.</a:t>
            </a:r>
            <a:br>
              <a:rPr lang="en-GB" sz="1600">
                <a:solidFill>
                  <a:srgbClr val="FFFFFF"/>
                </a:solidFill>
              </a:rPr>
            </a:br>
            <a:r>
              <a:rPr lang="en-GB" sz="1600">
                <a:solidFill>
                  <a:schemeClr val="lt1"/>
                </a:solidFill>
              </a:rPr>
              <a:t>Interactie wordt aangemoedigd! </a:t>
            </a:r>
            <a:endParaRPr>
              <a:solidFill>
                <a:srgbClr val="FFFFFF"/>
              </a:solidFill>
            </a:endParaRPr>
          </a:p>
        </p:txBody>
      </p:sp>
      <p:sp>
        <p:nvSpPr>
          <p:cNvPr id="201" name="Google Shape;201;p28"/>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b="1">
                <a:solidFill>
                  <a:schemeClr val="dk1"/>
                </a:solidFill>
              </a:rPr>
              <a:t>ja/nee vragen </a:t>
            </a:r>
            <a:r>
              <a:rPr lang="en-GB" sz="1600">
                <a:solidFill>
                  <a:schemeClr val="dk1"/>
                </a:solidFill>
              </a:rPr>
              <a:t>kan je beantwoorden via de chat:</a:t>
            </a:r>
            <a:endParaRPr sz="1600">
              <a:solidFill>
                <a:schemeClr val="dk1"/>
              </a:solidFill>
            </a:endParaRPr>
          </a:p>
          <a:p>
            <a:pPr marL="0" marR="0" lvl="0" indent="0" algn="ctr" rtl="0">
              <a:lnSpc>
                <a:spcPct val="100000"/>
              </a:lnSpc>
              <a:spcBef>
                <a:spcPts val="0"/>
              </a:spcBef>
              <a:spcAft>
                <a:spcPts val="0"/>
              </a:spcAft>
              <a:buNone/>
            </a:pP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Ja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Neen = - 1</a:t>
            </a:r>
            <a:endParaRPr sz="1600">
              <a:solidFill>
                <a:schemeClr val="dk1"/>
              </a:solidFill>
            </a:endParaRPr>
          </a:p>
          <a:p>
            <a:pPr marL="0" marR="0" lvl="0" indent="0" algn="ctr" rtl="0">
              <a:lnSpc>
                <a:spcPct val="100000"/>
              </a:lnSpc>
              <a:spcBef>
                <a:spcPts val="0"/>
              </a:spcBef>
              <a:spcAft>
                <a:spcPts val="0"/>
              </a:spcAft>
              <a:buNone/>
            </a:pPr>
            <a:r>
              <a:rPr lang="en-GB" sz="1600">
                <a:solidFill>
                  <a:schemeClr val="dk1"/>
                </a:solidFill>
              </a:rPr>
              <a:t>Neutraal = 0</a:t>
            </a:r>
            <a:endParaRPr sz="1600">
              <a:solidFill>
                <a:schemeClr val="dk1"/>
              </a:solidFill>
            </a:endParaRPr>
          </a:p>
        </p:txBody>
      </p:sp>
      <p:sp>
        <p:nvSpPr>
          <p:cNvPr id="202" name="Google Shape;202;p28"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28"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4" name="Google Shape;204;p28"/>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205" name="Google Shape;205;p28"/>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206" name="Google Shape;206;p28"/>
          <p:cNvSpPr/>
          <p:nvPr/>
        </p:nvSpPr>
        <p:spPr>
          <a:xfrm>
            <a:off x="418796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8"/>
          <p:cNvPicPr preferRelativeResize="0"/>
          <p:nvPr/>
        </p:nvPicPr>
        <p:blipFill>
          <a:blip r:embed="rId5">
            <a:alphaModFix/>
          </a:blip>
          <a:stretch>
            <a:fillRect/>
          </a:stretch>
        </p:blipFill>
        <p:spPr>
          <a:xfrm>
            <a:off x="4413225" y="2571738"/>
            <a:ext cx="481025" cy="481025"/>
          </a:xfrm>
          <a:prstGeom prst="rect">
            <a:avLst/>
          </a:prstGeom>
          <a:noFill/>
          <a:ln>
            <a:noFill/>
          </a:ln>
        </p:spPr>
      </p:pic>
      <p:sp>
        <p:nvSpPr>
          <p:cNvPr id="208" name="Google Shape;208;p28"/>
          <p:cNvSpPr txBox="1"/>
          <p:nvPr/>
        </p:nvSpPr>
        <p:spPr>
          <a:xfrm>
            <a:off x="4242875" y="2936350"/>
            <a:ext cx="82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b="1">
                <a:latin typeface="Proxima Nova"/>
                <a:ea typeface="Proxima Nova"/>
                <a:cs typeface="Proxima Nova"/>
                <a:sym typeface="Proxima Nova"/>
              </a:rPr>
              <a:t>Video camera aangemoedigd</a:t>
            </a:r>
            <a:endParaRPr sz="700" b="1">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64"/>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900"/>
              <a:t>Welkom terug!</a:t>
            </a:r>
            <a:endParaRPr i="1" u="none" strike="noStrike" cap="none">
              <a:solidFill>
                <a:srgbClr val="000000"/>
              </a:solidFill>
            </a:endParaRPr>
          </a:p>
        </p:txBody>
      </p:sp>
      <p:grpSp>
        <p:nvGrpSpPr>
          <p:cNvPr id="1045" name="Google Shape;1045;p64"/>
          <p:cNvGrpSpPr/>
          <p:nvPr/>
        </p:nvGrpSpPr>
        <p:grpSpPr>
          <a:xfrm>
            <a:off x="805104" y="1217941"/>
            <a:ext cx="2699958" cy="2707619"/>
            <a:chOff x="3221304" y="1218766"/>
            <a:chExt cx="2699958" cy="2707619"/>
          </a:xfrm>
        </p:grpSpPr>
        <p:sp>
          <p:nvSpPr>
            <p:cNvPr id="1046" name="Google Shape;1046;p64"/>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7" name="Google Shape;1047;p64"/>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64"/>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9" name="Google Shape;1049;p64"/>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pic>
        <p:nvPicPr>
          <p:cNvPr id="1054" name="Google Shape;1054;p65"/>
          <p:cNvPicPr preferRelativeResize="0"/>
          <p:nvPr/>
        </p:nvPicPr>
        <p:blipFill>
          <a:blip r:embed="rId3">
            <a:alphaModFix/>
          </a:blip>
          <a:stretch>
            <a:fillRect/>
          </a:stretch>
        </p:blipFill>
        <p:spPr>
          <a:xfrm>
            <a:off x="3577138" y="152400"/>
            <a:ext cx="5190135" cy="4838701"/>
          </a:xfrm>
          <a:prstGeom prst="rect">
            <a:avLst/>
          </a:prstGeom>
          <a:noFill/>
          <a:ln>
            <a:noFill/>
          </a:ln>
        </p:spPr>
      </p:pic>
      <p:sp>
        <p:nvSpPr>
          <p:cNvPr id="1055" name="Google Shape;1055;p65"/>
          <p:cNvSpPr/>
          <p:nvPr/>
        </p:nvSpPr>
        <p:spPr>
          <a:xfrm>
            <a:off x="3656975" y="1295600"/>
            <a:ext cx="1440300" cy="3658200"/>
          </a:xfrm>
          <a:prstGeom prst="rect">
            <a:avLst/>
          </a:prstGeom>
          <a:solidFill>
            <a:srgbClr val="FF0000">
              <a:alpha val="2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5"/>
          <p:cNvSpPr/>
          <p:nvPr/>
        </p:nvSpPr>
        <p:spPr>
          <a:xfrm>
            <a:off x="5326700" y="239275"/>
            <a:ext cx="1686300" cy="3943200"/>
          </a:xfrm>
          <a:prstGeom prst="rect">
            <a:avLst/>
          </a:prstGeom>
          <a:solidFill>
            <a:srgbClr val="4A00FF">
              <a:alpha val="2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5"/>
          <p:cNvSpPr/>
          <p:nvPr/>
        </p:nvSpPr>
        <p:spPr>
          <a:xfrm>
            <a:off x="7285750" y="1047900"/>
            <a:ext cx="1686300" cy="3943200"/>
          </a:xfrm>
          <a:prstGeom prst="rect">
            <a:avLst/>
          </a:prstGeom>
          <a:solidFill>
            <a:srgbClr val="00FFC7">
              <a:alpha val="2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5"/>
          <p:cNvSpPr txBox="1"/>
          <p:nvPr/>
        </p:nvSpPr>
        <p:spPr>
          <a:xfrm>
            <a:off x="3682700" y="903425"/>
            <a:ext cx="144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Infrastructuur</a:t>
            </a:r>
            <a:endParaRPr>
              <a:latin typeface="Proxima Nova"/>
              <a:ea typeface="Proxima Nova"/>
              <a:cs typeface="Proxima Nova"/>
              <a:sym typeface="Proxima Nova"/>
            </a:endParaRPr>
          </a:p>
        </p:txBody>
      </p:sp>
      <p:sp>
        <p:nvSpPr>
          <p:cNvPr id="1059" name="Google Shape;1059;p65"/>
          <p:cNvSpPr txBox="1"/>
          <p:nvPr/>
        </p:nvSpPr>
        <p:spPr>
          <a:xfrm>
            <a:off x="3886400" y="290725"/>
            <a:ext cx="144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Netwerk</a:t>
            </a:r>
            <a:endParaRPr>
              <a:latin typeface="Proxima Nova"/>
              <a:ea typeface="Proxima Nova"/>
              <a:cs typeface="Proxima Nova"/>
              <a:sym typeface="Proxima Nova"/>
            </a:endParaRPr>
          </a:p>
        </p:txBody>
      </p:sp>
      <p:sp>
        <p:nvSpPr>
          <p:cNvPr id="1060" name="Google Shape;1060;p65"/>
          <p:cNvSpPr txBox="1"/>
          <p:nvPr/>
        </p:nvSpPr>
        <p:spPr>
          <a:xfrm>
            <a:off x="7408750" y="565275"/>
            <a:ext cx="144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Kenmerken</a:t>
            </a:r>
            <a:endParaRPr>
              <a:latin typeface="Proxima Nova"/>
              <a:ea typeface="Proxima Nova"/>
              <a:cs typeface="Proxima Nova"/>
              <a:sym typeface="Proxima Nova"/>
            </a:endParaRPr>
          </a:p>
        </p:txBody>
      </p:sp>
      <p:sp>
        <p:nvSpPr>
          <p:cNvPr id="1061" name="Google Shape;1061;p65"/>
          <p:cNvSpPr txBox="1"/>
          <p:nvPr/>
        </p:nvSpPr>
        <p:spPr>
          <a:xfrm>
            <a:off x="6672350" y="4529400"/>
            <a:ext cx="149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Proxima Nova"/>
                <a:ea typeface="Proxima Nova"/>
                <a:cs typeface="Proxima Nova"/>
                <a:sym typeface="Proxima Nova"/>
              </a:rPr>
              <a:t>Maar ook intensiteit, wegcode</a:t>
            </a:r>
            <a:endParaRPr sz="900">
              <a:latin typeface="Proxima Nova"/>
              <a:ea typeface="Proxima Nova"/>
              <a:cs typeface="Proxima Nova"/>
              <a:sym typeface="Proxima Nova"/>
            </a:endParaRPr>
          </a:p>
        </p:txBody>
      </p:sp>
      <p:sp>
        <p:nvSpPr>
          <p:cNvPr id="1062" name="Google Shape;1062;p65"/>
          <p:cNvSpPr txBox="1"/>
          <p:nvPr/>
        </p:nvSpPr>
        <p:spPr>
          <a:xfrm>
            <a:off x="284550" y="190650"/>
            <a:ext cx="84414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a:t>Een eerste aanzet</a:t>
            </a: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animEffect transition="in" filter="fade">
                                      <p:cBhvr>
                                        <p:cTn id="7" dur="1000"/>
                                        <p:tgtEl>
                                          <p:spTgt spid="1058"/>
                                        </p:tgtEl>
                                      </p:cBhvr>
                                    </p:animEffect>
                                  </p:childTnLst>
                                </p:cTn>
                              </p:par>
                              <p:par>
                                <p:cTn id="8" presetID="10" presetClass="entr" presetSubtype="0" fill="hold" nodeType="withEffect">
                                  <p:stCondLst>
                                    <p:cond delay="0"/>
                                  </p:stCondLst>
                                  <p:childTnLst>
                                    <p:set>
                                      <p:cBhvr>
                                        <p:cTn id="9" dur="1" fill="hold">
                                          <p:stCondLst>
                                            <p:cond delay="0"/>
                                          </p:stCondLst>
                                        </p:cTn>
                                        <p:tgtEl>
                                          <p:spTgt spid="1055"/>
                                        </p:tgtEl>
                                        <p:attrNameLst>
                                          <p:attrName>style.visibility</p:attrName>
                                        </p:attrNameLst>
                                      </p:cBhvr>
                                      <p:to>
                                        <p:strVal val="visible"/>
                                      </p:to>
                                    </p:set>
                                    <p:animEffect transition="in" filter="fade">
                                      <p:cBhvr>
                                        <p:cTn id="10" dur="1000"/>
                                        <p:tgtEl>
                                          <p:spTgt spid="10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9"/>
                                        </p:tgtEl>
                                        <p:attrNameLst>
                                          <p:attrName>style.visibility</p:attrName>
                                        </p:attrNameLst>
                                      </p:cBhvr>
                                      <p:to>
                                        <p:strVal val="visible"/>
                                      </p:to>
                                    </p:set>
                                    <p:animEffect transition="in" filter="fade">
                                      <p:cBhvr>
                                        <p:cTn id="15" dur="1000"/>
                                        <p:tgtEl>
                                          <p:spTgt spid="1059"/>
                                        </p:tgtEl>
                                      </p:cBhvr>
                                    </p:animEffect>
                                  </p:childTnLst>
                                </p:cTn>
                              </p:par>
                              <p:par>
                                <p:cTn id="16" presetID="10" presetClass="entr" presetSubtype="0" fill="hold" nodeType="withEffect">
                                  <p:stCondLst>
                                    <p:cond delay="0"/>
                                  </p:stCondLst>
                                  <p:childTnLst>
                                    <p:set>
                                      <p:cBhvr>
                                        <p:cTn id="17" dur="1" fill="hold">
                                          <p:stCondLst>
                                            <p:cond delay="0"/>
                                          </p:stCondLst>
                                        </p:cTn>
                                        <p:tgtEl>
                                          <p:spTgt spid="1056"/>
                                        </p:tgtEl>
                                        <p:attrNameLst>
                                          <p:attrName>style.visibility</p:attrName>
                                        </p:attrNameLst>
                                      </p:cBhvr>
                                      <p:to>
                                        <p:strVal val="visible"/>
                                      </p:to>
                                    </p:set>
                                    <p:animEffect transition="in" filter="fade">
                                      <p:cBhvr>
                                        <p:cTn id="18" dur="1000"/>
                                        <p:tgtEl>
                                          <p:spTgt spid="10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60"/>
                                        </p:tgtEl>
                                        <p:attrNameLst>
                                          <p:attrName>style.visibility</p:attrName>
                                        </p:attrNameLst>
                                      </p:cBhvr>
                                      <p:to>
                                        <p:strVal val="visible"/>
                                      </p:to>
                                    </p:set>
                                    <p:animEffect transition="in" filter="fade">
                                      <p:cBhvr>
                                        <p:cTn id="23" dur="1000"/>
                                        <p:tgtEl>
                                          <p:spTgt spid="1060"/>
                                        </p:tgtEl>
                                      </p:cBhvr>
                                    </p:animEffect>
                                  </p:childTnLst>
                                </p:cTn>
                              </p:par>
                              <p:par>
                                <p:cTn id="24" presetID="10" presetClass="entr" presetSubtype="0" fill="hold" nodeType="withEffect">
                                  <p:stCondLst>
                                    <p:cond delay="0"/>
                                  </p:stCondLst>
                                  <p:childTnLst>
                                    <p:set>
                                      <p:cBhvr>
                                        <p:cTn id="25" dur="1" fill="hold">
                                          <p:stCondLst>
                                            <p:cond delay="0"/>
                                          </p:stCondLst>
                                        </p:cTn>
                                        <p:tgtEl>
                                          <p:spTgt spid="1057"/>
                                        </p:tgtEl>
                                        <p:attrNameLst>
                                          <p:attrName>style.visibility</p:attrName>
                                        </p:attrNameLst>
                                      </p:cBhvr>
                                      <p:to>
                                        <p:strVal val="visible"/>
                                      </p:to>
                                    </p:set>
                                    <p:animEffect transition="in" filter="fade">
                                      <p:cBhvr>
                                        <p:cTn id="26" dur="1000"/>
                                        <p:tgtEl>
                                          <p:spTgt spid="1057"/>
                                        </p:tgtEl>
                                      </p:cBhvr>
                                    </p:animEffect>
                                  </p:childTnLst>
                                </p:cTn>
                              </p:par>
                              <p:par>
                                <p:cTn id="27" presetID="10" presetClass="entr" presetSubtype="0" fill="hold" nodeType="withEffect">
                                  <p:stCondLst>
                                    <p:cond delay="0"/>
                                  </p:stCondLst>
                                  <p:childTnLst>
                                    <p:set>
                                      <p:cBhvr>
                                        <p:cTn id="28" dur="1" fill="hold">
                                          <p:stCondLst>
                                            <p:cond delay="0"/>
                                          </p:stCondLst>
                                        </p:cTn>
                                        <p:tgtEl>
                                          <p:spTgt spid="1061"/>
                                        </p:tgtEl>
                                        <p:attrNameLst>
                                          <p:attrName>style.visibility</p:attrName>
                                        </p:attrNameLst>
                                      </p:cBhvr>
                                      <p:to>
                                        <p:strVal val="visible"/>
                                      </p:to>
                                    </p:set>
                                    <p:animEffect transition="in" filter="fade">
                                      <p:cBhvr>
                                        <p:cTn id="29" dur="10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Enkele praktische oefeningen: Mural</a:t>
            </a:r>
            <a:endParaRPr/>
          </a:p>
        </p:txBody>
      </p:sp>
      <p:pic>
        <p:nvPicPr>
          <p:cNvPr id="1068" name="Google Shape;1068;p66"/>
          <p:cNvPicPr preferRelativeResize="0"/>
          <p:nvPr/>
        </p:nvPicPr>
        <p:blipFill>
          <a:blip r:embed="rId3">
            <a:alphaModFix/>
          </a:blip>
          <a:stretch>
            <a:fillRect/>
          </a:stretch>
        </p:blipFill>
        <p:spPr>
          <a:xfrm>
            <a:off x="2569925" y="1585734"/>
            <a:ext cx="3662700" cy="1206775"/>
          </a:xfrm>
          <a:prstGeom prst="rect">
            <a:avLst/>
          </a:prstGeom>
          <a:noFill/>
          <a:ln>
            <a:noFill/>
          </a:ln>
        </p:spPr>
      </p:pic>
      <p:sp>
        <p:nvSpPr>
          <p:cNvPr id="1069" name="Google Shape;1069;p66"/>
          <p:cNvSpPr txBox="1"/>
          <p:nvPr/>
        </p:nvSpPr>
        <p:spPr>
          <a:xfrm>
            <a:off x="1231600" y="2869850"/>
            <a:ext cx="6355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Link in de chat</a:t>
            </a:r>
            <a:endParaRPr sz="11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67"/>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a:solidFill>
                  <a:srgbClr val="4C4C4C"/>
                </a:solidFill>
              </a:rPr>
              <a:t>Vergelijking bestaande standaarden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075" name="Google Shape;1075;p67"/>
          <p:cNvSpPr txBox="1">
            <a:spLocks noGrp="1"/>
          </p:cNvSpPr>
          <p:nvPr>
            <p:ph type="subTitle" idx="1"/>
          </p:nvPr>
        </p:nvSpPr>
        <p:spPr>
          <a:xfrm>
            <a:off x="1813994" y="3848751"/>
            <a:ext cx="6858000" cy="1241822"/>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1076" name="Google Shape;1076;p67"/>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81" name="Google Shape;1081;p68"/>
          <p:cNvPicPr preferRelativeResize="0"/>
          <p:nvPr/>
        </p:nvPicPr>
        <p:blipFill>
          <a:blip r:embed="rId3">
            <a:alphaModFix/>
          </a:blip>
          <a:stretch>
            <a:fillRect/>
          </a:stretch>
        </p:blipFill>
        <p:spPr>
          <a:xfrm>
            <a:off x="6119675" y="3146825"/>
            <a:ext cx="2985951" cy="1554625"/>
          </a:xfrm>
          <a:prstGeom prst="rect">
            <a:avLst/>
          </a:prstGeom>
          <a:noFill/>
          <a:ln w="9525" cap="flat" cmpd="sng">
            <a:solidFill>
              <a:schemeClr val="dk2"/>
            </a:solidFill>
            <a:prstDash val="solid"/>
            <a:round/>
            <a:headEnd type="none" w="sm" len="sm"/>
            <a:tailEnd type="none" w="sm" len="sm"/>
          </a:ln>
        </p:spPr>
      </p:pic>
      <p:pic>
        <p:nvPicPr>
          <p:cNvPr id="1082" name="Google Shape;1082;p68"/>
          <p:cNvPicPr preferRelativeResize="0"/>
          <p:nvPr/>
        </p:nvPicPr>
        <p:blipFill>
          <a:blip r:embed="rId4">
            <a:alphaModFix/>
          </a:blip>
          <a:stretch>
            <a:fillRect/>
          </a:stretch>
        </p:blipFill>
        <p:spPr>
          <a:xfrm>
            <a:off x="6119675" y="1265252"/>
            <a:ext cx="2985951" cy="1721298"/>
          </a:xfrm>
          <a:prstGeom prst="rect">
            <a:avLst/>
          </a:prstGeom>
          <a:noFill/>
          <a:ln w="9525" cap="flat" cmpd="sng">
            <a:solidFill>
              <a:schemeClr val="dk2"/>
            </a:solidFill>
            <a:prstDash val="solid"/>
            <a:round/>
            <a:headEnd type="none" w="sm" len="sm"/>
            <a:tailEnd type="none" w="sm" len="sm"/>
          </a:ln>
        </p:spPr>
      </p:pic>
      <p:sp>
        <p:nvSpPr>
          <p:cNvPr id="1083" name="Google Shape;1083;p6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Inspiratie bestaande datamodellen - input business werkgroep</a:t>
            </a:r>
            <a:endParaRPr/>
          </a:p>
        </p:txBody>
      </p:sp>
      <p:sp>
        <p:nvSpPr>
          <p:cNvPr id="1084" name="Google Shape;1084;p68"/>
          <p:cNvSpPr txBox="1"/>
          <p:nvPr/>
        </p:nvSpPr>
        <p:spPr>
          <a:xfrm>
            <a:off x="718225" y="1451925"/>
            <a:ext cx="41550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Meetfiets Fietsersbond en provincies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Parameters Agentschap Wegen en Verkeer</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Voorstel datastandaard (Fietstelweek)</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TrafficFlowObserved</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Vademecum Fiets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OSLO openbaar domein</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OSLO wegen register</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CycleDataHubs (Bits)</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OpenStreetMap</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Velopark</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LBLOD-mobiliteit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Geopunt</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500" b="1"/>
              <a:t>INSPIRE Transport Networks</a:t>
            </a:r>
            <a:endParaRPr sz="700"/>
          </a:p>
        </p:txBody>
      </p:sp>
      <p:sp>
        <p:nvSpPr>
          <p:cNvPr id="1090" name="Google Shape;1090;p69"/>
          <p:cNvSpPr txBox="1"/>
          <p:nvPr/>
        </p:nvSpPr>
        <p:spPr>
          <a:xfrm>
            <a:off x="838500" y="1149850"/>
            <a:ext cx="24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091" name="Google Shape;1091;p69"/>
          <p:cNvPicPr preferRelativeResize="0"/>
          <p:nvPr/>
        </p:nvPicPr>
        <p:blipFill>
          <a:blip r:embed="rId3">
            <a:alphaModFix/>
          </a:blip>
          <a:stretch>
            <a:fillRect/>
          </a:stretch>
        </p:blipFill>
        <p:spPr>
          <a:xfrm>
            <a:off x="1563838" y="942677"/>
            <a:ext cx="6016326" cy="4042450"/>
          </a:xfrm>
          <a:prstGeom prst="rect">
            <a:avLst/>
          </a:prstGeom>
          <a:noFill/>
          <a:ln>
            <a:noFill/>
          </a:ln>
        </p:spPr>
      </p:pic>
      <p:sp>
        <p:nvSpPr>
          <p:cNvPr id="1092" name="Google Shape;1092;p69"/>
          <p:cNvSpPr/>
          <p:nvPr/>
        </p:nvSpPr>
        <p:spPr>
          <a:xfrm>
            <a:off x="5463625" y="1067900"/>
            <a:ext cx="923400" cy="51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9"/>
          <p:cNvSpPr/>
          <p:nvPr/>
        </p:nvSpPr>
        <p:spPr>
          <a:xfrm>
            <a:off x="3967800" y="1707700"/>
            <a:ext cx="1348200" cy="51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9"/>
          <p:cNvSpPr/>
          <p:nvPr/>
        </p:nvSpPr>
        <p:spPr>
          <a:xfrm>
            <a:off x="4639675" y="2745125"/>
            <a:ext cx="2343900" cy="2170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9"/>
          <p:cNvSpPr/>
          <p:nvPr/>
        </p:nvSpPr>
        <p:spPr>
          <a:xfrm>
            <a:off x="2730125" y="3638225"/>
            <a:ext cx="923400" cy="513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500" b="1"/>
              <a:t>INSPIRE Transport Networks</a:t>
            </a:r>
            <a:endParaRPr sz="700"/>
          </a:p>
        </p:txBody>
      </p:sp>
      <p:sp>
        <p:nvSpPr>
          <p:cNvPr id="1101" name="Google Shape;1101;p70"/>
          <p:cNvSpPr txBox="1"/>
          <p:nvPr/>
        </p:nvSpPr>
        <p:spPr>
          <a:xfrm>
            <a:off x="838500" y="1149850"/>
            <a:ext cx="24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102" name="Google Shape;1102;p70"/>
          <p:cNvPicPr preferRelativeResize="0"/>
          <p:nvPr/>
        </p:nvPicPr>
        <p:blipFill>
          <a:blip r:embed="rId3">
            <a:alphaModFix/>
          </a:blip>
          <a:stretch>
            <a:fillRect/>
          </a:stretch>
        </p:blipFill>
        <p:spPr>
          <a:xfrm>
            <a:off x="1421600" y="827526"/>
            <a:ext cx="6300800" cy="3945651"/>
          </a:xfrm>
          <a:prstGeom prst="rect">
            <a:avLst/>
          </a:prstGeom>
          <a:noFill/>
          <a:ln>
            <a:noFill/>
          </a:ln>
        </p:spPr>
      </p:pic>
      <p:sp>
        <p:nvSpPr>
          <p:cNvPr id="1103" name="Google Shape;1103;p70"/>
          <p:cNvSpPr/>
          <p:nvPr/>
        </p:nvSpPr>
        <p:spPr>
          <a:xfrm>
            <a:off x="4684575" y="2418050"/>
            <a:ext cx="3107100" cy="185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a:off x="1421600" y="2418050"/>
            <a:ext cx="1789500" cy="239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7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2500" b="1"/>
              <a:t>INSPIRE Transport Networks: Transport Properties</a:t>
            </a:r>
            <a:endParaRPr sz="700"/>
          </a:p>
        </p:txBody>
      </p:sp>
      <p:sp>
        <p:nvSpPr>
          <p:cNvPr id="1110" name="Google Shape;1110;p71"/>
          <p:cNvSpPr txBox="1"/>
          <p:nvPr/>
        </p:nvSpPr>
        <p:spPr>
          <a:xfrm>
            <a:off x="838500" y="1149850"/>
            <a:ext cx="24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111" name="Google Shape;1111;p71"/>
          <p:cNvSpPr txBox="1"/>
          <p:nvPr/>
        </p:nvSpPr>
        <p:spPr>
          <a:xfrm>
            <a:off x="642300" y="1334175"/>
            <a:ext cx="31503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INSPIRE definieert een aantal klassen die gebruikt worden om de eigenschappen van de transportnetwerk elementen te beschrijven</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Ze kunnen van toepassing zijn op het geheel van een netwerk element waarmee ze geassocieerd zijn</a:t>
            </a:r>
            <a:endParaRPr>
              <a:latin typeface="Proxima Nova"/>
              <a:ea typeface="Proxima Nova"/>
              <a:cs typeface="Proxima Nova"/>
              <a:sym typeface="Proxima Nova"/>
            </a:endParaRPr>
          </a:p>
        </p:txBody>
      </p:sp>
      <p:pic>
        <p:nvPicPr>
          <p:cNvPr id="1112" name="Google Shape;1112;p71"/>
          <p:cNvPicPr preferRelativeResize="0"/>
          <p:nvPr/>
        </p:nvPicPr>
        <p:blipFill>
          <a:blip r:embed="rId3">
            <a:alphaModFix/>
          </a:blip>
          <a:stretch>
            <a:fillRect/>
          </a:stretch>
        </p:blipFill>
        <p:spPr>
          <a:xfrm>
            <a:off x="5495526" y="1149862"/>
            <a:ext cx="3402726" cy="3231162"/>
          </a:xfrm>
          <a:prstGeom prst="rect">
            <a:avLst/>
          </a:prstGeom>
          <a:noFill/>
          <a:ln>
            <a:noFill/>
          </a:ln>
        </p:spPr>
      </p:pic>
      <p:pic>
        <p:nvPicPr>
          <p:cNvPr id="1113" name="Google Shape;1113;p71"/>
          <p:cNvPicPr preferRelativeResize="0"/>
          <p:nvPr/>
        </p:nvPicPr>
        <p:blipFill rotWithShape="1">
          <a:blip r:embed="rId4">
            <a:alphaModFix/>
          </a:blip>
          <a:srcRect l="546" t="26016" r="77234" b="27441"/>
          <a:stretch/>
        </p:blipFill>
        <p:spPr>
          <a:xfrm>
            <a:off x="4572000" y="772900"/>
            <a:ext cx="1058224" cy="1673874"/>
          </a:xfrm>
          <a:prstGeom prst="rect">
            <a:avLst/>
          </a:prstGeom>
          <a:noFill/>
          <a:ln>
            <a:noFill/>
          </a:ln>
        </p:spPr>
      </p:pic>
      <p:pic>
        <p:nvPicPr>
          <p:cNvPr id="1114" name="Google Shape;1114;p71"/>
          <p:cNvPicPr preferRelativeResize="0"/>
          <p:nvPr/>
        </p:nvPicPr>
        <p:blipFill rotWithShape="1">
          <a:blip r:embed="rId4">
            <a:alphaModFix/>
          </a:blip>
          <a:srcRect l="70840" b="20426"/>
          <a:stretch/>
        </p:blipFill>
        <p:spPr>
          <a:xfrm>
            <a:off x="4437297" y="2571749"/>
            <a:ext cx="1058224" cy="2180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7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Fietsnetwerk,segmenten, wegcode</a:t>
            </a:r>
            <a:endParaRPr/>
          </a:p>
        </p:txBody>
      </p:sp>
      <p:pic>
        <p:nvPicPr>
          <p:cNvPr id="1120" name="Google Shape;1120;p72"/>
          <p:cNvPicPr preferRelativeResize="0"/>
          <p:nvPr/>
        </p:nvPicPr>
        <p:blipFill>
          <a:blip r:embed="rId3">
            <a:alphaModFix/>
          </a:blip>
          <a:stretch>
            <a:fillRect/>
          </a:stretch>
        </p:blipFill>
        <p:spPr>
          <a:xfrm>
            <a:off x="5760550" y="1360713"/>
            <a:ext cx="2748875" cy="2058427"/>
          </a:xfrm>
          <a:prstGeom prst="rect">
            <a:avLst/>
          </a:prstGeom>
          <a:noFill/>
          <a:ln>
            <a:noFill/>
          </a:ln>
        </p:spPr>
      </p:pic>
      <p:sp>
        <p:nvSpPr>
          <p:cNvPr id="1121" name="Google Shape;1121;p72"/>
          <p:cNvSpPr txBox="1"/>
          <p:nvPr/>
        </p:nvSpPr>
        <p:spPr>
          <a:xfrm>
            <a:off x="5760550" y="3474600"/>
            <a:ext cx="30000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u="sng">
                <a:solidFill>
                  <a:schemeClr val="hlink"/>
                </a:solidFill>
                <a:hlinkClick r:id="rId4"/>
              </a:rPr>
              <a:t>https://data.vlaanderen.be/doc/applicatieprofiel/mobiliteit-trips-en-aanbod</a:t>
            </a:r>
            <a:endParaRPr sz="9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22" name="Google Shape;1122;p72"/>
          <p:cNvSpPr txBox="1"/>
          <p:nvPr/>
        </p:nvSpPr>
        <p:spPr>
          <a:xfrm>
            <a:off x="5515350" y="78355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chemeClr val="dk1"/>
                </a:solidFill>
              </a:rPr>
              <a:t>OSLO mobiliteit trips en aanbod</a:t>
            </a:r>
            <a:endParaRPr sz="1200" b="1">
              <a:solidFill>
                <a:schemeClr val="dk1"/>
              </a:solidFill>
            </a:endParaRPr>
          </a:p>
        </p:txBody>
      </p:sp>
      <p:sp>
        <p:nvSpPr>
          <p:cNvPr id="1123" name="Google Shape;1123;p72"/>
          <p:cNvSpPr/>
          <p:nvPr/>
        </p:nvSpPr>
        <p:spPr>
          <a:xfrm>
            <a:off x="5829625" y="1360725"/>
            <a:ext cx="672000" cy="58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2"/>
          <p:cNvSpPr/>
          <p:nvPr/>
        </p:nvSpPr>
        <p:spPr>
          <a:xfrm>
            <a:off x="7754675" y="1645450"/>
            <a:ext cx="715500" cy="453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2"/>
          <p:cNvSpPr/>
          <p:nvPr/>
        </p:nvSpPr>
        <p:spPr>
          <a:xfrm>
            <a:off x="5760550" y="2020175"/>
            <a:ext cx="804600" cy="36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2"/>
          <p:cNvSpPr txBox="1"/>
          <p:nvPr/>
        </p:nvSpPr>
        <p:spPr>
          <a:xfrm>
            <a:off x="5157625" y="1217213"/>
            <a:ext cx="672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rgbClr val="FF0000"/>
                </a:solidFill>
              </a:rPr>
              <a:t>Route</a:t>
            </a:r>
            <a:endParaRPr sz="1200" b="1">
              <a:solidFill>
                <a:srgbClr val="FF0000"/>
              </a:solidFill>
            </a:endParaRPr>
          </a:p>
        </p:txBody>
      </p:sp>
      <p:sp>
        <p:nvSpPr>
          <p:cNvPr id="1127" name="Google Shape;1127;p72"/>
          <p:cNvSpPr txBox="1"/>
          <p:nvPr/>
        </p:nvSpPr>
        <p:spPr>
          <a:xfrm>
            <a:off x="4830800" y="1944425"/>
            <a:ext cx="9297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rgbClr val="FF0000"/>
                </a:solidFill>
              </a:rPr>
              <a:t>Route segment</a:t>
            </a:r>
            <a:endParaRPr sz="1200" b="1">
              <a:solidFill>
                <a:srgbClr val="FF0000"/>
              </a:solidFill>
            </a:endParaRPr>
          </a:p>
        </p:txBody>
      </p:sp>
      <p:sp>
        <p:nvSpPr>
          <p:cNvPr id="1128" name="Google Shape;1128;p72"/>
          <p:cNvSpPr txBox="1"/>
          <p:nvPr/>
        </p:nvSpPr>
        <p:spPr>
          <a:xfrm>
            <a:off x="7540475" y="2207850"/>
            <a:ext cx="9297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rgbClr val="FF0000"/>
                </a:solidFill>
              </a:rPr>
              <a:t>OSLO transportnetwerk</a:t>
            </a:r>
            <a:endParaRPr sz="1200" b="1">
              <a:solidFill>
                <a:srgbClr val="FF0000"/>
              </a:solidFill>
            </a:endParaRPr>
          </a:p>
        </p:txBody>
      </p:sp>
      <p:sp>
        <p:nvSpPr>
          <p:cNvPr id="1129" name="Google Shape;1129;p72"/>
          <p:cNvSpPr txBox="1"/>
          <p:nvPr/>
        </p:nvSpPr>
        <p:spPr>
          <a:xfrm>
            <a:off x="437825" y="237195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chemeClr val="dk1"/>
                </a:solidFill>
              </a:rPr>
              <a:t>OSLO Wegenregister</a:t>
            </a:r>
            <a:endParaRPr sz="1200" b="1">
              <a:solidFill>
                <a:schemeClr val="dk1"/>
              </a:solidFill>
            </a:endParaRPr>
          </a:p>
        </p:txBody>
      </p:sp>
      <p:sp>
        <p:nvSpPr>
          <p:cNvPr id="1130" name="Google Shape;1130;p72"/>
          <p:cNvSpPr txBox="1"/>
          <p:nvPr/>
        </p:nvSpPr>
        <p:spPr>
          <a:xfrm>
            <a:off x="379725" y="4630750"/>
            <a:ext cx="3505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u="sng">
                <a:solidFill>
                  <a:schemeClr val="hlink"/>
                </a:solidFill>
                <a:hlinkClick r:id="rId5"/>
              </a:rPr>
              <a:t>https://data.vlaanderen.be/doc/applicatieprofiel/wegenregister/</a:t>
            </a:r>
            <a:endParaRPr sz="900"/>
          </a:p>
          <a:p>
            <a:pPr marL="0" lvl="0" indent="0" algn="l" rtl="0">
              <a:spcBef>
                <a:spcPts val="0"/>
              </a:spcBef>
              <a:spcAft>
                <a:spcPts val="0"/>
              </a:spcAft>
              <a:buNone/>
            </a:pPr>
            <a:endParaRPr/>
          </a:p>
        </p:txBody>
      </p:sp>
      <p:pic>
        <p:nvPicPr>
          <p:cNvPr id="1131" name="Google Shape;1131;p72"/>
          <p:cNvPicPr preferRelativeResize="0"/>
          <p:nvPr/>
        </p:nvPicPr>
        <p:blipFill>
          <a:blip r:embed="rId6">
            <a:alphaModFix/>
          </a:blip>
          <a:stretch>
            <a:fillRect/>
          </a:stretch>
        </p:blipFill>
        <p:spPr>
          <a:xfrm>
            <a:off x="437813" y="2804051"/>
            <a:ext cx="3792474" cy="1877551"/>
          </a:xfrm>
          <a:prstGeom prst="rect">
            <a:avLst/>
          </a:prstGeom>
          <a:noFill/>
          <a:ln w="9525" cap="flat" cmpd="sng">
            <a:solidFill>
              <a:schemeClr val="dk2"/>
            </a:solidFill>
            <a:prstDash val="solid"/>
            <a:round/>
            <a:headEnd type="none" w="sm" len="sm"/>
            <a:tailEnd type="none" w="sm" len="sm"/>
          </a:ln>
        </p:spPr>
      </p:pic>
      <p:sp>
        <p:nvSpPr>
          <p:cNvPr id="1132" name="Google Shape;1132;p72"/>
          <p:cNvSpPr/>
          <p:nvPr/>
        </p:nvSpPr>
        <p:spPr>
          <a:xfrm>
            <a:off x="1398375" y="3653750"/>
            <a:ext cx="929700" cy="58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2"/>
          <p:cNvSpPr txBox="1"/>
          <p:nvPr/>
        </p:nvSpPr>
        <p:spPr>
          <a:xfrm>
            <a:off x="1760925" y="3230550"/>
            <a:ext cx="12189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rgbClr val="FF0000"/>
                </a:solidFill>
              </a:rPr>
              <a:t>Wegsegment</a:t>
            </a:r>
            <a:endParaRPr sz="1200" b="1">
              <a:solidFill>
                <a:srgbClr val="FF0000"/>
              </a:solidFill>
            </a:endParaRPr>
          </a:p>
        </p:txBody>
      </p:sp>
      <p:sp>
        <p:nvSpPr>
          <p:cNvPr id="1134" name="Google Shape;1134;p72"/>
          <p:cNvSpPr txBox="1"/>
          <p:nvPr/>
        </p:nvSpPr>
        <p:spPr>
          <a:xfrm>
            <a:off x="632325" y="954800"/>
            <a:ext cx="3792300" cy="134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Onder wegenregister en mobiliteit trips en aanbod vinden we vermeldingen van </a:t>
            </a:r>
            <a:r>
              <a:rPr lang="en-GB" sz="1200" b="1">
                <a:solidFill>
                  <a:schemeClr val="dk1"/>
                </a:solidFill>
              </a:rPr>
              <a:t>segmenten </a:t>
            </a:r>
            <a:r>
              <a:rPr lang="en-GB" sz="1200">
                <a:solidFill>
                  <a:schemeClr val="dk1"/>
                </a:solidFill>
              </a:rPr>
              <a:t>en </a:t>
            </a:r>
            <a:r>
              <a:rPr lang="en-GB" sz="1200" b="1">
                <a:solidFill>
                  <a:schemeClr val="dk1"/>
                </a:solidFill>
              </a:rPr>
              <a:t>routes</a:t>
            </a:r>
            <a:r>
              <a:rPr lang="en-GB" sz="1200">
                <a:solidFill>
                  <a:schemeClr val="dk1"/>
                </a:solidFill>
              </a:rPr>
              <a:t>.</a:t>
            </a:r>
            <a:endParaRPr sz="1200">
              <a:solidFill>
                <a:schemeClr val="dk1"/>
              </a:solidFill>
            </a:endParaRPr>
          </a:p>
          <a:p>
            <a:pPr marL="0" lvl="0" indent="0" algn="l" rtl="0">
              <a:lnSpc>
                <a:spcPct val="115000"/>
              </a:lnSpc>
              <a:spcBef>
                <a:spcPts val="1000"/>
              </a:spcBef>
              <a:spcAft>
                <a:spcPts val="1000"/>
              </a:spcAft>
              <a:buNone/>
            </a:pPr>
            <a:r>
              <a:rPr lang="en-GB" sz="1200">
                <a:solidFill>
                  <a:schemeClr val="dk1"/>
                </a:solidFill>
              </a:rPr>
              <a:t>Verder vinden we meer informatie omtrent de wegcode, maar in welke mate is deze relevant voor fiets?</a:t>
            </a:r>
            <a:endParaRPr sz="1200">
              <a:solidFill>
                <a:schemeClr val="dk1"/>
              </a:solidFill>
            </a:endParaRPr>
          </a:p>
        </p:txBody>
      </p:sp>
      <p:sp>
        <p:nvSpPr>
          <p:cNvPr id="1135" name="Google Shape;1135;p72"/>
          <p:cNvSpPr/>
          <p:nvPr/>
        </p:nvSpPr>
        <p:spPr>
          <a:xfrm>
            <a:off x="2955225" y="3395150"/>
            <a:ext cx="1275000" cy="10983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2"/>
          <p:cNvSpPr txBox="1"/>
          <p:nvPr/>
        </p:nvSpPr>
        <p:spPr>
          <a:xfrm>
            <a:off x="5157625" y="4197650"/>
            <a:ext cx="2010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6AA84F"/>
                </a:solidFill>
                <a:latin typeface="Proxima Nova"/>
                <a:ea typeface="Proxima Nova"/>
                <a:cs typeface="Proxima Nova"/>
                <a:sym typeface="Proxima Nova"/>
              </a:rPr>
              <a:t>Wegcode: rijrichting, voertuigbeperking, snelheidsbeperking</a:t>
            </a:r>
            <a:endParaRPr>
              <a:solidFill>
                <a:srgbClr val="6AA84F"/>
              </a:solidFill>
              <a:latin typeface="Proxima Nova"/>
              <a:ea typeface="Proxima Nova"/>
              <a:cs typeface="Proxima Nova"/>
              <a:sym typeface="Proxima Nova"/>
            </a:endParaRPr>
          </a:p>
        </p:txBody>
      </p:sp>
      <p:cxnSp>
        <p:nvCxnSpPr>
          <p:cNvPr id="1137" name="Google Shape;1137;p72"/>
          <p:cNvCxnSpPr>
            <a:stCxn id="1135" idx="3"/>
            <a:endCxn id="1136" idx="1"/>
          </p:cNvCxnSpPr>
          <p:nvPr/>
        </p:nvCxnSpPr>
        <p:spPr>
          <a:xfrm>
            <a:off x="4230225" y="3944300"/>
            <a:ext cx="927300" cy="6690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7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Openbaar Domein</a:t>
            </a:r>
            <a:endParaRPr/>
          </a:p>
        </p:txBody>
      </p:sp>
      <p:sp>
        <p:nvSpPr>
          <p:cNvPr id="1143" name="Google Shape;1143;p73"/>
          <p:cNvSpPr txBox="1"/>
          <p:nvPr/>
        </p:nvSpPr>
        <p:spPr>
          <a:xfrm>
            <a:off x="838500" y="1149850"/>
            <a:ext cx="24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144" name="Google Shape;1144;p73"/>
          <p:cNvPicPr preferRelativeResize="0"/>
          <p:nvPr/>
        </p:nvPicPr>
        <p:blipFill rotWithShape="1">
          <a:blip r:embed="rId3">
            <a:alphaModFix/>
          </a:blip>
          <a:srcRect l="38495"/>
          <a:stretch/>
        </p:blipFill>
        <p:spPr>
          <a:xfrm>
            <a:off x="4900925" y="403076"/>
            <a:ext cx="4123327" cy="2564149"/>
          </a:xfrm>
          <a:prstGeom prst="rect">
            <a:avLst/>
          </a:prstGeom>
          <a:noFill/>
          <a:ln>
            <a:noFill/>
          </a:ln>
        </p:spPr>
      </p:pic>
      <p:sp>
        <p:nvSpPr>
          <p:cNvPr id="1145" name="Google Shape;1145;p73"/>
          <p:cNvSpPr/>
          <p:nvPr/>
        </p:nvSpPr>
        <p:spPr>
          <a:xfrm>
            <a:off x="7823975" y="2350125"/>
            <a:ext cx="1170300" cy="61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6" name="Google Shape;1146;p73"/>
          <p:cNvPicPr preferRelativeResize="0"/>
          <p:nvPr/>
        </p:nvPicPr>
        <p:blipFill rotWithShape="1">
          <a:blip r:embed="rId4">
            <a:alphaModFix/>
          </a:blip>
          <a:srcRect l="3083" t="7380" r="1451" b="6597"/>
          <a:stretch/>
        </p:blipFill>
        <p:spPr>
          <a:xfrm>
            <a:off x="3876350" y="2350125"/>
            <a:ext cx="3799850" cy="2252675"/>
          </a:xfrm>
          <a:prstGeom prst="rect">
            <a:avLst/>
          </a:prstGeom>
          <a:noFill/>
          <a:ln w="9525" cap="flat" cmpd="sng">
            <a:solidFill>
              <a:srgbClr val="FF0000"/>
            </a:solidFill>
            <a:prstDash val="solid"/>
            <a:round/>
            <a:headEnd type="none" w="sm" len="sm"/>
            <a:tailEnd type="none" w="sm" len="sm"/>
          </a:ln>
        </p:spPr>
      </p:pic>
      <p:sp>
        <p:nvSpPr>
          <p:cNvPr id="1147" name="Google Shape;1147;p73"/>
          <p:cNvSpPr/>
          <p:nvPr/>
        </p:nvSpPr>
        <p:spPr>
          <a:xfrm rot="-5400000" flipH="1">
            <a:off x="7743900" y="3256575"/>
            <a:ext cx="887100" cy="655800"/>
          </a:xfrm>
          <a:prstGeom prst="bentUpArrow">
            <a:avLst>
              <a:gd name="adj1" fmla="val 25000"/>
              <a:gd name="adj2" fmla="val 25000"/>
              <a:gd name="adj3" fmla="val 25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3"/>
          <p:cNvSpPr txBox="1"/>
          <p:nvPr/>
        </p:nvSpPr>
        <p:spPr>
          <a:xfrm>
            <a:off x="642300" y="1334175"/>
            <a:ext cx="31503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Verwijzing naar fysieke objecten binnen Openbaar Domein</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Aanwezigheid van bepaalde fietsinfrastructuur elementen zoals onder meer</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Oplaadpunt</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Fietsstelling</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en-GB">
                <a:latin typeface="Proxima Nova"/>
                <a:ea typeface="Proxima Nova"/>
                <a:cs typeface="Proxima Nova"/>
                <a:sym typeface="Proxima Nova"/>
              </a:rPr>
              <a:t>Fietstelpaal</a:t>
            </a:r>
            <a:endParaRPr>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fade">
                                      <p:cBhvr>
                                        <p:cTn id="7" dur="1000"/>
                                        <p:tgtEl>
                                          <p:spTgt spid="1147"/>
                                        </p:tgtEl>
                                      </p:cBhvr>
                                    </p:animEffect>
                                  </p:childTnLst>
                                </p:cTn>
                              </p:par>
                              <p:par>
                                <p:cTn id="8" presetID="10" presetClass="entr" presetSubtype="0" fill="hold" nodeType="withEffect">
                                  <p:stCondLst>
                                    <p:cond delay="0"/>
                                  </p:stCondLst>
                                  <p:childTnLst>
                                    <p:set>
                                      <p:cBhvr>
                                        <p:cTn id="9" dur="1" fill="hold">
                                          <p:stCondLst>
                                            <p:cond delay="0"/>
                                          </p:stCondLst>
                                        </p:cTn>
                                        <p:tgtEl>
                                          <p:spTgt spid="1146"/>
                                        </p:tgtEl>
                                        <p:attrNameLst>
                                          <p:attrName>style.visibility</p:attrName>
                                        </p:attrNameLst>
                                      </p:cBhvr>
                                      <p:to>
                                        <p:strVal val="visible"/>
                                      </p:to>
                                    </p:set>
                                    <p:animEffect transition="in" filter="fade">
                                      <p:cBhvr>
                                        <p:cTn id="10"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Welkom en introductie</a:t>
            </a:r>
            <a:endParaRPr/>
          </a:p>
        </p:txBody>
      </p:sp>
      <p:sp>
        <p:nvSpPr>
          <p:cNvPr id="214" name="Google Shape;214;p29"/>
          <p:cNvSpPr txBox="1">
            <a:spLocks noGrp="1"/>
          </p:cNvSpPr>
          <p:nvPr>
            <p:ph type="subTitle" idx="1"/>
          </p:nvPr>
        </p:nvSpPr>
        <p:spPr>
          <a:xfrm>
            <a:off x="1813994" y="3848751"/>
            <a:ext cx="6858000" cy="1241822"/>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en-GB" sz="1400">
                <a:solidFill>
                  <a:srgbClr val="4C4C4C"/>
                </a:solidFill>
              </a:rPr>
              <a:t>Mural</a:t>
            </a:r>
            <a:endParaRPr sz="1400">
              <a:solidFill>
                <a:srgbClr val="4C4C4C"/>
              </a:solidFill>
            </a:endParaRPr>
          </a:p>
        </p:txBody>
      </p:sp>
      <p:sp>
        <p:nvSpPr>
          <p:cNvPr id="215" name="Google Shape;215;p29"/>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Openbaar Domein</a:t>
            </a:r>
            <a:endParaRPr/>
          </a:p>
        </p:txBody>
      </p:sp>
      <p:sp>
        <p:nvSpPr>
          <p:cNvPr id="1154" name="Google Shape;1154;p74"/>
          <p:cNvSpPr txBox="1"/>
          <p:nvPr/>
        </p:nvSpPr>
        <p:spPr>
          <a:xfrm>
            <a:off x="838500" y="1149850"/>
            <a:ext cx="24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pic>
        <p:nvPicPr>
          <p:cNvPr id="1155" name="Google Shape;1155;p74"/>
          <p:cNvPicPr preferRelativeResize="0"/>
          <p:nvPr/>
        </p:nvPicPr>
        <p:blipFill rotWithShape="1">
          <a:blip r:embed="rId3">
            <a:alphaModFix/>
          </a:blip>
          <a:srcRect l="4705" r="38806"/>
          <a:stretch/>
        </p:blipFill>
        <p:spPr>
          <a:xfrm>
            <a:off x="4995000" y="403075"/>
            <a:ext cx="3786899" cy="2564149"/>
          </a:xfrm>
          <a:prstGeom prst="rect">
            <a:avLst/>
          </a:prstGeom>
          <a:noFill/>
          <a:ln>
            <a:noFill/>
          </a:ln>
        </p:spPr>
      </p:pic>
      <p:sp>
        <p:nvSpPr>
          <p:cNvPr id="1156" name="Google Shape;1156;p74"/>
          <p:cNvSpPr/>
          <p:nvPr/>
        </p:nvSpPr>
        <p:spPr>
          <a:xfrm>
            <a:off x="4962875" y="2350125"/>
            <a:ext cx="1170300" cy="617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4"/>
          <p:cNvSpPr/>
          <p:nvPr/>
        </p:nvSpPr>
        <p:spPr>
          <a:xfrm rot="5400000">
            <a:off x="5361725" y="3227725"/>
            <a:ext cx="887100" cy="655800"/>
          </a:xfrm>
          <a:prstGeom prst="bentUpArrow">
            <a:avLst>
              <a:gd name="adj1" fmla="val 25000"/>
              <a:gd name="adj2" fmla="val 25000"/>
              <a:gd name="adj3" fmla="val 25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4"/>
          <p:cNvSpPr txBox="1"/>
          <p:nvPr/>
        </p:nvSpPr>
        <p:spPr>
          <a:xfrm>
            <a:off x="642300" y="1334175"/>
            <a:ext cx="4011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GB">
                <a:latin typeface="Proxima Nova"/>
                <a:ea typeface="Proxima Nova"/>
                <a:cs typeface="Proxima Nova"/>
                <a:sym typeface="Proxima Nova"/>
              </a:rPr>
              <a:t>Onder terreindeel vinden we eveneens ook </a:t>
            </a:r>
            <a:r>
              <a:rPr lang="en-GB" b="1">
                <a:latin typeface="Proxima Nova"/>
                <a:ea typeface="Proxima Nova"/>
                <a:cs typeface="Proxima Nova"/>
                <a:sym typeface="Proxima Nova"/>
              </a:rPr>
              <a:t>Rijbaan &amp; Fietspad</a:t>
            </a:r>
            <a:r>
              <a:rPr lang="en-GB">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1159" name="Google Shape;1159;p74"/>
          <p:cNvPicPr preferRelativeResize="0"/>
          <p:nvPr/>
        </p:nvPicPr>
        <p:blipFill>
          <a:blip r:embed="rId4">
            <a:alphaModFix/>
          </a:blip>
          <a:stretch>
            <a:fillRect/>
          </a:stretch>
        </p:blipFill>
        <p:spPr>
          <a:xfrm>
            <a:off x="642300" y="2121523"/>
            <a:ext cx="4071475" cy="1459265"/>
          </a:xfrm>
          <a:prstGeom prst="rect">
            <a:avLst/>
          </a:prstGeom>
          <a:noFill/>
          <a:ln w="9525" cap="flat" cmpd="sng">
            <a:solidFill>
              <a:srgbClr val="000000"/>
            </a:solidFill>
            <a:prstDash val="solid"/>
            <a:round/>
            <a:headEnd type="none" w="sm" len="sm"/>
            <a:tailEnd type="none" w="sm" len="sm"/>
          </a:ln>
        </p:spPr>
      </p:pic>
      <p:pic>
        <p:nvPicPr>
          <p:cNvPr id="1160" name="Google Shape;1160;p74"/>
          <p:cNvPicPr preferRelativeResize="0"/>
          <p:nvPr/>
        </p:nvPicPr>
        <p:blipFill rotWithShape="1">
          <a:blip r:embed="rId5">
            <a:alphaModFix/>
          </a:blip>
          <a:srcRect l="6067" t="9594" r="5233" b="8121"/>
          <a:stretch/>
        </p:blipFill>
        <p:spPr>
          <a:xfrm>
            <a:off x="6525175" y="2350125"/>
            <a:ext cx="2443200" cy="2375750"/>
          </a:xfrm>
          <a:prstGeom prst="rect">
            <a:avLst/>
          </a:prstGeom>
          <a:noFill/>
          <a:ln w="9525" cap="flat" cmpd="sng">
            <a:solidFill>
              <a:srgbClr val="FF0000"/>
            </a:solidFill>
            <a:prstDash val="solid"/>
            <a:round/>
            <a:headEnd type="none" w="sm" len="sm"/>
            <a:tailEnd type="none" w="sm" len="sm"/>
          </a:ln>
        </p:spPr>
      </p:pic>
      <p:pic>
        <p:nvPicPr>
          <p:cNvPr id="1161" name="Google Shape;1161;p74"/>
          <p:cNvPicPr preferRelativeResize="0"/>
          <p:nvPr/>
        </p:nvPicPr>
        <p:blipFill>
          <a:blip r:embed="rId6">
            <a:alphaModFix/>
          </a:blip>
          <a:stretch>
            <a:fillRect/>
          </a:stretch>
        </p:blipFill>
        <p:spPr>
          <a:xfrm>
            <a:off x="620575" y="3690725"/>
            <a:ext cx="4071476" cy="1133350"/>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7"/>
                                        </p:tgtEl>
                                        <p:attrNameLst>
                                          <p:attrName>style.visibility</p:attrName>
                                        </p:attrNameLst>
                                      </p:cBhvr>
                                      <p:to>
                                        <p:strVal val="visible"/>
                                      </p:to>
                                    </p:set>
                                    <p:animEffect transition="in" filter="fade">
                                      <p:cBhvr>
                                        <p:cTn id="7" dur="1000"/>
                                        <p:tgtEl>
                                          <p:spTgt spid="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7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Nationaal wegenbestand Nederland</a:t>
            </a:r>
            <a:endParaRPr/>
          </a:p>
        </p:txBody>
      </p:sp>
      <p:sp>
        <p:nvSpPr>
          <p:cNvPr id="1167" name="Google Shape;1167;p75"/>
          <p:cNvSpPr txBox="1"/>
          <p:nvPr/>
        </p:nvSpPr>
        <p:spPr>
          <a:xfrm>
            <a:off x="838500" y="1149850"/>
            <a:ext cx="244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168" name="Google Shape;1168;p75"/>
          <p:cNvSpPr txBox="1"/>
          <p:nvPr/>
        </p:nvSpPr>
        <p:spPr>
          <a:xfrm>
            <a:off x="492875" y="934350"/>
            <a:ext cx="4300800" cy="149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b="1">
                <a:solidFill>
                  <a:srgbClr val="201F1E"/>
                </a:solidFill>
                <a:highlight>
                  <a:srgbClr val="FFFFFF"/>
                </a:highlight>
                <a:latin typeface="Calibri"/>
                <a:ea typeface="Calibri"/>
                <a:cs typeface="Calibri"/>
                <a:sym typeface="Calibri"/>
              </a:rPr>
              <a:t>Quote 1: </a:t>
            </a:r>
            <a:r>
              <a:rPr lang="en-GB" sz="1100" b="1" u="sng">
                <a:solidFill>
                  <a:srgbClr val="201F1E"/>
                </a:solidFill>
                <a:highlight>
                  <a:srgbClr val="FFFFFF"/>
                </a:highlight>
                <a:latin typeface="Calibri"/>
                <a:ea typeface="Calibri"/>
                <a:cs typeface="Calibri"/>
                <a:sym typeface="Calibri"/>
              </a:rPr>
              <a:t>Hartlijn</a:t>
            </a:r>
            <a:endParaRPr sz="1100" b="1" u="sng">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Het NWB gaat uit van de hartlijnen van een weg en niet van de as van de weg.</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Dit betekent in de praktijk dat de gedigitaliseerde wegvakken getekend zijn in het midden van een aaneengesloten verharding die deel uitmaakt van de voor het wegverkeer toegestane ruimte.</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Deze gedigitaliseerde wegvakken kunnen een afwijking hebben van maximaal 5 meter naar links of 5 meter naar rechts.</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Dit betekent in de praktijk dat als een weg bijvoorbeeld een fietspad (of -strook) aan de rechterzijde heeft, de gedigitaliseerde wegvakken van de weg meer naar rechts liggen dan wanneer de as van de voor gemotoriseerd verkeer toegankelijke weg genomen wordt.</a:t>
            </a:r>
            <a:endParaRPr sz="800" i="1">
              <a:solidFill>
                <a:srgbClr val="201F1E"/>
              </a:solidFill>
              <a:highlight>
                <a:srgbClr val="FFFFFF"/>
              </a:highlight>
              <a:latin typeface="Calibri"/>
              <a:ea typeface="Calibri"/>
              <a:cs typeface="Calibri"/>
              <a:sym typeface="Calibri"/>
            </a:endParaRPr>
          </a:p>
        </p:txBody>
      </p:sp>
      <p:sp>
        <p:nvSpPr>
          <p:cNvPr id="1169" name="Google Shape;1169;p75"/>
          <p:cNvSpPr txBox="1"/>
          <p:nvPr/>
        </p:nvSpPr>
        <p:spPr>
          <a:xfrm>
            <a:off x="560100" y="2535975"/>
            <a:ext cx="3000000" cy="135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b="1">
                <a:solidFill>
                  <a:srgbClr val="201F1E"/>
                </a:solidFill>
                <a:highlight>
                  <a:srgbClr val="FFFFFF"/>
                </a:highlight>
                <a:latin typeface="Calibri"/>
                <a:ea typeface="Calibri"/>
                <a:cs typeface="Calibri"/>
                <a:sym typeface="Calibri"/>
              </a:rPr>
              <a:t>Quote 2: Baansubsoort</a:t>
            </a:r>
            <a:endParaRPr sz="1100" b="1"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         	BU                                   	(Busbaan)</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b="1" i="1">
                <a:solidFill>
                  <a:srgbClr val="201F1E"/>
                </a:solidFill>
                <a:highlight>
                  <a:srgbClr val="FFFFFF"/>
                </a:highlight>
                <a:latin typeface="Calibri"/>
                <a:ea typeface="Calibri"/>
                <a:cs typeface="Calibri"/>
                <a:sym typeface="Calibri"/>
              </a:rPr>
              <a:t>•         	FP                                    	(Fietspad)</a:t>
            </a:r>
            <a:endParaRPr sz="800" b="1"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         	HR                    	           	(Hoofdrijbaan)</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         	TN                                   	(Tussenbaan)</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         	VP                                    	(Voetpad)</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i="1">
                <a:solidFill>
                  <a:srgbClr val="201F1E"/>
                </a:solidFill>
                <a:highlight>
                  <a:srgbClr val="FFFFFF"/>
                </a:highlight>
                <a:latin typeface="Calibri"/>
                <a:ea typeface="Calibri"/>
                <a:cs typeface="Calibri"/>
                <a:sym typeface="Calibri"/>
              </a:rPr>
              <a:t>…</a:t>
            </a:r>
            <a:endParaRPr sz="800" i="1">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800">
                <a:solidFill>
                  <a:srgbClr val="201F1E"/>
                </a:solidFill>
                <a:highlight>
                  <a:srgbClr val="FFFFFF"/>
                </a:highlight>
                <a:latin typeface="Calibri"/>
                <a:ea typeface="Calibri"/>
                <a:cs typeface="Calibri"/>
                <a:sym typeface="Calibri"/>
              </a:rPr>
              <a:t> </a:t>
            </a:r>
            <a:endParaRPr sz="800">
              <a:solidFill>
                <a:srgbClr val="201F1E"/>
              </a:solidFill>
              <a:highlight>
                <a:srgbClr val="FFFFFF"/>
              </a:highlight>
              <a:latin typeface="Calibri"/>
              <a:ea typeface="Calibri"/>
              <a:cs typeface="Calibri"/>
              <a:sym typeface="Calibri"/>
            </a:endParaRPr>
          </a:p>
        </p:txBody>
      </p:sp>
      <p:sp>
        <p:nvSpPr>
          <p:cNvPr id="1170" name="Google Shape;1170;p75"/>
          <p:cNvSpPr txBox="1"/>
          <p:nvPr/>
        </p:nvSpPr>
        <p:spPr>
          <a:xfrm>
            <a:off x="5437600" y="1401900"/>
            <a:ext cx="3529800" cy="197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Voor de 3 categorieën in Vlaanderen kan volgende vergelijking worden gemaakt: </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GB" sz="1100" b="1">
                <a:solidFill>
                  <a:srgbClr val="201F1E"/>
                </a:solidFill>
                <a:highlight>
                  <a:srgbClr val="FFFFFF"/>
                </a:highlight>
                <a:latin typeface="Calibri"/>
                <a:ea typeface="Calibri"/>
                <a:cs typeface="Calibri"/>
                <a:sym typeface="Calibri"/>
              </a:rPr>
              <a:t>Gemengd verkeer</a:t>
            </a:r>
            <a:r>
              <a:rPr lang="en-GB" sz="1100">
                <a:solidFill>
                  <a:srgbClr val="201F1E"/>
                </a:solidFill>
                <a:highlight>
                  <a:srgbClr val="FFFFFF"/>
                </a:highlight>
                <a:latin typeface="Calibri"/>
                <a:ea typeface="Calibri"/>
                <a:cs typeface="Calibri"/>
                <a:sym typeface="Calibri"/>
              </a:rPr>
              <a:t> : hartlijn van samengestelde vakken, geen eigenschappen voor fietspad</a:t>
            </a:r>
            <a:endParaRPr sz="1100">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1100" b="1">
                <a:solidFill>
                  <a:srgbClr val="201F1E"/>
                </a:solidFill>
                <a:highlight>
                  <a:srgbClr val="FFFFFF"/>
                </a:highlight>
                <a:latin typeface="Calibri"/>
                <a:ea typeface="Calibri"/>
                <a:cs typeface="Calibri"/>
                <a:sym typeface="Calibri"/>
              </a:rPr>
              <a:t>Fietspad vlak naast gemotoriseerd verkeer</a:t>
            </a:r>
            <a:r>
              <a:rPr lang="en-GB" sz="1100">
                <a:solidFill>
                  <a:srgbClr val="201F1E"/>
                </a:solidFill>
                <a:highlight>
                  <a:srgbClr val="FFFFFF"/>
                </a:highlight>
                <a:latin typeface="Calibri"/>
                <a:ea typeface="Calibri"/>
                <a:cs typeface="Calibri"/>
                <a:sym typeface="Calibri"/>
              </a:rPr>
              <a:t>: hartlijn van samengestelde vakken, wel eigenschappen voor fietspad</a:t>
            </a:r>
            <a:endParaRPr sz="1100">
              <a:solidFill>
                <a:srgbClr val="201F1E"/>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1100" b="1">
                <a:solidFill>
                  <a:srgbClr val="201F1E"/>
                </a:solidFill>
                <a:highlight>
                  <a:srgbClr val="FFFFFF"/>
                </a:highlight>
                <a:latin typeface="Calibri"/>
                <a:ea typeface="Calibri"/>
                <a:cs typeface="Calibri"/>
                <a:sym typeface="Calibri"/>
              </a:rPr>
              <a:t>Fietspad vrijliggend van gemotoriseerd verkeer</a:t>
            </a:r>
            <a:r>
              <a:rPr lang="en-GB" sz="1100">
                <a:solidFill>
                  <a:srgbClr val="201F1E"/>
                </a:solidFill>
                <a:highlight>
                  <a:srgbClr val="FFFFFF"/>
                </a:highlight>
                <a:latin typeface="Calibri"/>
                <a:ea typeface="Calibri"/>
                <a:cs typeface="Calibri"/>
                <a:sym typeface="Calibri"/>
              </a:rPr>
              <a:t>: hartlijn van fietspad, met eigenschappen van fietspad</a:t>
            </a:r>
            <a:endParaRPr sz="1100">
              <a:solidFill>
                <a:srgbClr val="201F1E"/>
              </a:solidFill>
              <a:highlight>
                <a:srgbClr val="FFFFFF"/>
              </a:highlight>
              <a:latin typeface="Calibri"/>
              <a:ea typeface="Calibri"/>
              <a:cs typeface="Calibri"/>
              <a:sym typeface="Calibri"/>
            </a:endParaRPr>
          </a:p>
        </p:txBody>
      </p:sp>
      <p:sp>
        <p:nvSpPr>
          <p:cNvPr id="1171" name="Google Shape;1171;p75"/>
          <p:cNvSpPr txBox="1"/>
          <p:nvPr/>
        </p:nvSpPr>
        <p:spPr>
          <a:xfrm>
            <a:off x="528300" y="3821100"/>
            <a:ext cx="3717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3"/>
              </a:rPr>
              <a:t>https://nationaalwegenbestand.nl/application/files/9215/5896/0384/Aanleverspecificatie_NWB_en_WEGGEG_-_Bijlage_A_-_NWB.pdf</a:t>
            </a:r>
            <a:endParaRPr sz="1100"/>
          </a:p>
          <a:p>
            <a:pPr marL="0" lvl="0" indent="0" algn="l" rtl="0">
              <a:spcBef>
                <a:spcPts val="0"/>
              </a:spcBef>
              <a:spcAft>
                <a:spcPts val="0"/>
              </a:spcAft>
              <a:buNone/>
            </a:pP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Verharding en wegfundering</a:t>
            </a:r>
            <a:endParaRPr/>
          </a:p>
        </p:txBody>
      </p:sp>
      <p:sp>
        <p:nvSpPr>
          <p:cNvPr id="1177" name="Google Shape;1177;p76"/>
          <p:cNvSpPr txBox="1"/>
          <p:nvPr/>
        </p:nvSpPr>
        <p:spPr>
          <a:xfrm>
            <a:off x="632325" y="954800"/>
            <a:ext cx="3000000" cy="211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OSLO Verharding en wegfundering omvat informatie omtrent de laag, de onderbouw, de types verharding, etc. </a:t>
            </a:r>
            <a:endParaRPr sz="1200">
              <a:solidFill>
                <a:schemeClr val="dk1"/>
              </a:solidFill>
            </a:endParaRPr>
          </a:p>
          <a:p>
            <a:pPr marL="0" lvl="0" indent="0" algn="l" rtl="0">
              <a:lnSpc>
                <a:spcPct val="115000"/>
              </a:lnSpc>
              <a:spcBef>
                <a:spcPts val="1000"/>
              </a:spcBef>
              <a:spcAft>
                <a:spcPts val="0"/>
              </a:spcAft>
              <a:buNone/>
            </a:pPr>
            <a:r>
              <a:rPr lang="en-GB" sz="1200">
                <a:solidFill>
                  <a:schemeClr val="dk1"/>
                </a:solidFill>
              </a:rPr>
              <a:t>Welke informatie hebben we nodig voor de fietsinfrastructuur in verband met verharding en wegfundering om de infrastructuur te beschrijven?</a:t>
            </a:r>
            <a:endParaRPr sz="1200">
              <a:solidFill>
                <a:schemeClr val="dk1"/>
              </a:solidFill>
            </a:endParaRPr>
          </a:p>
          <a:p>
            <a:pPr marL="0" lvl="0" indent="0" algn="l" rtl="0">
              <a:lnSpc>
                <a:spcPct val="115000"/>
              </a:lnSpc>
              <a:spcBef>
                <a:spcPts val="1000"/>
              </a:spcBef>
              <a:spcAft>
                <a:spcPts val="1000"/>
              </a:spcAft>
              <a:buNone/>
            </a:pPr>
            <a:endParaRPr sz="1200">
              <a:solidFill>
                <a:schemeClr val="dk1"/>
              </a:solidFill>
            </a:endParaRPr>
          </a:p>
        </p:txBody>
      </p:sp>
      <p:pic>
        <p:nvPicPr>
          <p:cNvPr id="1178" name="Google Shape;1178;p76"/>
          <p:cNvPicPr preferRelativeResize="0"/>
          <p:nvPr/>
        </p:nvPicPr>
        <p:blipFill>
          <a:blip r:embed="rId3">
            <a:alphaModFix/>
          </a:blip>
          <a:stretch>
            <a:fillRect/>
          </a:stretch>
        </p:blipFill>
        <p:spPr>
          <a:xfrm>
            <a:off x="4185775" y="1674775"/>
            <a:ext cx="4815489" cy="2368999"/>
          </a:xfrm>
          <a:prstGeom prst="rect">
            <a:avLst/>
          </a:prstGeom>
          <a:noFill/>
          <a:ln>
            <a:noFill/>
          </a:ln>
        </p:spPr>
      </p:pic>
      <p:sp>
        <p:nvSpPr>
          <p:cNvPr id="1179" name="Google Shape;1179;p76"/>
          <p:cNvSpPr txBox="1"/>
          <p:nvPr/>
        </p:nvSpPr>
        <p:spPr>
          <a:xfrm>
            <a:off x="5054675" y="4114800"/>
            <a:ext cx="3611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u="sng">
                <a:solidFill>
                  <a:schemeClr val="hlink"/>
                </a:solidFill>
                <a:hlinkClick r:id="rId4"/>
              </a:rPr>
              <a:t>https://wegenenverkeer.data.vlaanderen.be/doc/implementatiemodel/verharding-wegfundering/</a:t>
            </a:r>
            <a:endParaRPr sz="1000"/>
          </a:p>
          <a:p>
            <a:pPr marL="0" lvl="0" indent="0" algn="l" rtl="0">
              <a:spcBef>
                <a:spcPts val="0"/>
              </a:spcBef>
              <a:spcAft>
                <a:spcPts val="0"/>
              </a:spcAft>
              <a:buNone/>
            </a:pPr>
            <a:endParaRPr/>
          </a:p>
        </p:txBody>
      </p:sp>
      <p:sp>
        <p:nvSpPr>
          <p:cNvPr id="1180" name="Google Shape;1180;p76"/>
          <p:cNvSpPr/>
          <p:nvPr/>
        </p:nvSpPr>
        <p:spPr>
          <a:xfrm>
            <a:off x="4322025" y="3611550"/>
            <a:ext cx="4751400" cy="503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6"/>
          <p:cNvSpPr txBox="1"/>
          <p:nvPr/>
        </p:nvSpPr>
        <p:spPr>
          <a:xfrm>
            <a:off x="1999825" y="2979575"/>
            <a:ext cx="2356200" cy="237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a:solidFill>
                  <a:srgbClr val="FF0000"/>
                </a:solidFill>
              </a:rPr>
              <a:t>Types bestrating: </a:t>
            </a:r>
            <a:endParaRPr sz="1100">
              <a:solidFill>
                <a:srgbClr val="FF0000"/>
              </a:solidFill>
            </a:endParaRPr>
          </a:p>
          <a:p>
            <a:pPr marL="457200" lvl="0" indent="-298450" algn="l" rtl="0">
              <a:lnSpc>
                <a:spcPct val="115000"/>
              </a:lnSpc>
              <a:spcBef>
                <a:spcPts val="1000"/>
              </a:spcBef>
              <a:spcAft>
                <a:spcPts val="0"/>
              </a:spcAft>
              <a:buClr>
                <a:srgbClr val="FF0000"/>
              </a:buClr>
              <a:buSzPts val="1100"/>
              <a:buChar char="-"/>
            </a:pPr>
            <a:r>
              <a:rPr lang="en-GB" sz="1100">
                <a:solidFill>
                  <a:srgbClr val="FF0000"/>
                </a:solidFill>
              </a:rPr>
              <a:t>Gras betontegel</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Beton straatsteen</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Betontegel</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Gebakken Straatsteen</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Gras Kunststofplaat</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Kassei</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Mozaiekkei</a:t>
            </a:r>
            <a:endParaRPr sz="1100">
              <a:solidFill>
                <a:srgbClr val="FF0000"/>
              </a:solidFill>
            </a:endParaRPr>
          </a:p>
          <a:p>
            <a:pPr marL="457200" lvl="0" indent="-298450" algn="l" rtl="0">
              <a:lnSpc>
                <a:spcPct val="115000"/>
              </a:lnSpc>
              <a:spcBef>
                <a:spcPts val="0"/>
              </a:spcBef>
              <a:spcAft>
                <a:spcPts val="0"/>
              </a:spcAft>
              <a:buClr>
                <a:srgbClr val="FF0000"/>
              </a:buClr>
              <a:buSzPts val="1100"/>
              <a:buChar char="-"/>
            </a:pPr>
            <a:r>
              <a:rPr lang="en-GB" sz="1100">
                <a:solidFill>
                  <a:srgbClr val="FF0000"/>
                </a:solidFill>
              </a:rPr>
              <a:t>Natuursteentegel</a:t>
            </a:r>
            <a:endParaRPr sz="1100">
              <a:solidFill>
                <a:srgbClr val="FF0000"/>
              </a:solidFill>
            </a:endParaRPr>
          </a:p>
          <a:p>
            <a:pPr marL="0" lvl="0" indent="0" algn="l" rtl="0">
              <a:lnSpc>
                <a:spcPct val="115000"/>
              </a:lnSpc>
              <a:spcBef>
                <a:spcPts val="1000"/>
              </a:spcBef>
              <a:spcAft>
                <a:spcPts val="1000"/>
              </a:spcAft>
              <a:buNone/>
            </a:pPr>
            <a:endParaRPr sz="1200">
              <a:solidFill>
                <a:schemeClr val="dk1"/>
              </a:solidFill>
            </a:endParaRPr>
          </a:p>
        </p:txBody>
      </p:sp>
      <p:sp>
        <p:nvSpPr>
          <p:cNvPr id="1182" name="Google Shape;1182;p76"/>
          <p:cNvSpPr txBox="1"/>
          <p:nvPr/>
        </p:nvSpPr>
        <p:spPr>
          <a:xfrm>
            <a:off x="5515350" y="101215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chemeClr val="dk1"/>
                </a:solidFill>
              </a:rPr>
              <a:t>OSLO verharding en wegfundering</a:t>
            </a:r>
            <a:endParaRPr sz="1200" b="1">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7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Fietstellingen</a:t>
            </a:r>
            <a:endParaRPr/>
          </a:p>
        </p:txBody>
      </p:sp>
      <p:sp>
        <p:nvSpPr>
          <p:cNvPr id="1188" name="Google Shape;1188;p77"/>
          <p:cNvSpPr txBox="1"/>
          <p:nvPr/>
        </p:nvSpPr>
        <p:spPr>
          <a:xfrm>
            <a:off x="577350" y="22605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3"/>
              </a:rPr>
              <a:t>https://fietsberaad.nl/Kennisbank/Dataformaat-Fietstellingen</a:t>
            </a:r>
            <a:endParaRPr/>
          </a:p>
        </p:txBody>
      </p:sp>
      <p:sp>
        <p:nvSpPr>
          <p:cNvPr id="1189" name="Google Shape;1189;p77"/>
          <p:cNvSpPr txBox="1"/>
          <p:nvPr/>
        </p:nvSpPr>
        <p:spPr>
          <a:xfrm>
            <a:off x="628650" y="1012150"/>
            <a:ext cx="3000000" cy="11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a:solidFill>
                  <a:schemeClr val="dk1"/>
                </a:solidFill>
              </a:rPr>
              <a:t>Dataformaat Nederland  fietstellingen</a:t>
            </a:r>
            <a:endParaRPr sz="1200" b="1">
              <a:solidFill>
                <a:schemeClr val="dk1"/>
              </a:solidFill>
            </a:endParaRPr>
          </a:p>
          <a:p>
            <a:pPr marL="0" lvl="0" indent="0" algn="l" rtl="0">
              <a:lnSpc>
                <a:spcPct val="115000"/>
              </a:lnSpc>
              <a:spcBef>
                <a:spcPts val="1000"/>
              </a:spcBef>
              <a:spcAft>
                <a:spcPts val="1000"/>
              </a:spcAft>
              <a:buNone/>
            </a:pPr>
            <a:r>
              <a:rPr lang="en-GB" sz="1200">
                <a:solidFill>
                  <a:schemeClr val="dk1"/>
                </a:solidFill>
              </a:rPr>
              <a:t>Fietsteldata wordt ingewonnen op meetlocaties met een meetinterval, plaats, de data inwinnende partij, etc.</a:t>
            </a:r>
            <a:endParaRPr sz="1200">
              <a:solidFill>
                <a:schemeClr val="dk1"/>
              </a:solidFill>
            </a:endParaRPr>
          </a:p>
        </p:txBody>
      </p:sp>
      <p:pic>
        <p:nvPicPr>
          <p:cNvPr id="1190" name="Google Shape;1190;p77"/>
          <p:cNvPicPr preferRelativeResize="0"/>
          <p:nvPr/>
        </p:nvPicPr>
        <p:blipFill>
          <a:blip r:embed="rId4">
            <a:alphaModFix/>
          </a:blip>
          <a:stretch>
            <a:fillRect/>
          </a:stretch>
        </p:blipFill>
        <p:spPr>
          <a:xfrm>
            <a:off x="5474159" y="1928950"/>
            <a:ext cx="3434182" cy="2829250"/>
          </a:xfrm>
          <a:prstGeom prst="rect">
            <a:avLst/>
          </a:prstGeom>
          <a:noFill/>
          <a:ln w="9525" cap="flat" cmpd="sng">
            <a:solidFill>
              <a:schemeClr val="dk2"/>
            </a:solidFill>
            <a:prstDash val="solid"/>
            <a:round/>
            <a:headEnd type="none" w="sm" len="sm"/>
            <a:tailEnd type="none" w="sm" len="sm"/>
          </a:ln>
        </p:spPr>
      </p:pic>
      <p:pic>
        <p:nvPicPr>
          <p:cNvPr id="1191" name="Google Shape;1191;p77"/>
          <p:cNvPicPr preferRelativeResize="0"/>
          <p:nvPr/>
        </p:nvPicPr>
        <p:blipFill>
          <a:blip r:embed="rId5">
            <a:alphaModFix/>
          </a:blip>
          <a:stretch>
            <a:fillRect/>
          </a:stretch>
        </p:blipFill>
        <p:spPr>
          <a:xfrm>
            <a:off x="4572000" y="519997"/>
            <a:ext cx="4058600" cy="578750"/>
          </a:xfrm>
          <a:prstGeom prst="rect">
            <a:avLst/>
          </a:prstGeom>
          <a:noFill/>
          <a:ln w="9525" cap="flat" cmpd="sng">
            <a:solidFill>
              <a:schemeClr val="dk2"/>
            </a:solidFill>
            <a:prstDash val="solid"/>
            <a:round/>
            <a:headEnd type="none" w="sm" len="sm"/>
            <a:tailEnd type="none" w="sm" len="sm"/>
          </a:ln>
        </p:spPr>
      </p:pic>
      <p:sp>
        <p:nvSpPr>
          <p:cNvPr id="1192" name="Google Shape;1192;p77"/>
          <p:cNvSpPr txBox="1"/>
          <p:nvPr/>
        </p:nvSpPr>
        <p:spPr>
          <a:xfrm>
            <a:off x="4460300" y="1528750"/>
            <a:ext cx="310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Proxima Nova"/>
                <a:ea typeface="Proxima Nova"/>
                <a:cs typeface="Proxima Nova"/>
                <a:sym typeface="Proxima Nova"/>
              </a:rPr>
              <a:t>Model voor definiëren meetlocatie</a:t>
            </a:r>
            <a:endParaRPr b="1">
              <a:solidFill>
                <a:srgbClr val="FF0000"/>
              </a:solidFill>
              <a:latin typeface="Proxima Nova"/>
              <a:ea typeface="Proxima Nova"/>
              <a:cs typeface="Proxima Nova"/>
              <a:sym typeface="Proxima Nova"/>
            </a:endParaRPr>
          </a:p>
        </p:txBody>
      </p:sp>
      <p:sp>
        <p:nvSpPr>
          <p:cNvPr id="1193" name="Google Shape;1193;p77"/>
          <p:cNvSpPr txBox="1"/>
          <p:nvPr/>
        </p:nvSpPr>
        <p:spPr>
          <a:xfrm>
            <a:off x="4509050" y="119800"/>
            <a:ext cx="162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Proxima Nova"/>
                <a:ea typeface="Proxima Nova"/>
                <a:cs typeface="Proxima Nova"/>
                <a:sym typeface="Proxima Nova"/>
              </a:rPr>
              <a:t>Gemeten data</a:t>
            </a:r>
            <a:endParaRPr b="1">
              <a:solidFill>
                <a:srgbClr val="FF0000"/>
              </a:solidFill>
              <a:latin typeface="Proxima Nova"/>
              <a:ea typeface="Proxima Nova"/>
              <a:cs typeface="Proxima Nova"/>
              <a:sym typeface="Proxima Nova"/>
            </a:endParaRPr>
          </a:p>
        </p:txBody>
      </p:sp>
      <p:pic>
        <p:nvPicPr>
          <p:cNvPr id="1194" name="Google Shape;1194;p77"/>
          <p:cNvPicPr preferRelativeResize="0"/>
          <p:nvPr/>
        </p:nvPicPr>
        <p:blipFill>
          <a:blip r:embed="rId6">
            <a:alphaModFix/>
          </a:blip>
          <a:stretch>
            <a:fillRect/>
          </a:stretch>
        </p:blipFill>
        <p:spPr>
          <a:xfrm>
            <a:off x="628650" y="2835525"/>
            <a:ext cx="2502593" cy="205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7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Fietstellingen</a:t>
            </a:r>
            <a:endParaRPr/>
          </a:p>
        </p:txBody>
      </p:sp>
      <p:sp>
        <p:nvSpPr>
          <p:cNvPr id="1200" name="Google Shape;1200;p78"/>
          <p:cNvSpPr txBox="1"/>
          <p:nvPr/>
        </p:nvSpPr>
        <p:spPr>
          <a:xfrm>
            <a:off x="5073400" y="4183863"/>
            <a:ext cx="30000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3"/>
              </a:rPr>
              <a:t>https://fiware-datamodels.readthedocs.io/en/latest/Transportation/TrafficFlowObserved/doc/spec/index.html</a:t>
            </a:r>
            <a:endParaRPr sz="1100"/>
          </a:p>
          <a:p>
            <a:pPr marL="0" lvl="0" indent="0" algn="l" rtl="0">
              <a:spcBef>
                <a:spcPts val="0"/>
              </a:spcBef>
              <a:spcAft>
                <a:spcPts val="0"/>
              </a:spcAft>
              <a:buNone/>
            </a:pPr>
            <a:endParaRPr/>
          </a:p>
        </p:txBody>
      </p:sp>
      <p:sp>
        <p:nvSpPr>
          <p:cNvPr id="1201" name="Google Shape;1201;p78"/>
          <p:cNvSpPr txBox="1"/>
          <p:nvPr/>
        </p:nvSpPr>
        <p:spPr>
          <a:xfrm>
            <a:off x="4528600" y="1484825"/>
            <a:ext cx="2338500" cy="2584500"/>
          </a:xfrm>
          <a:prstGeom prst="rect">
            <a:avLst/>
          </a:prstGeom>
          <a:noFill/>
          <a:ln>
            <a:noFill/>
          </a:ln>
        </p:spPr>
        <p:txBody>
          <a:bodyPr spcFirstLastPara="1" wrap="square" lIns="91425" tIns="91425" rIns="91425" bIns="91425" anchor="t" anchorCtr="0">
            <a:spAutoFit/>
          </a:bodyPr>
          <a:lstStyle/>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id</a:t>
            </a:r>
            <a:r>
              <a:rPr lang="en-GB" sz="700">
                <a:solidFill>
                  <a:srgbClr val="4C4C4C"/>
                </a:solidFill>
                <a:highlight>
                  <a:srgbClr val="FFFFFF"/>
                </a:highlight>
                <a:latin typeface="Montserrat"/>
                <a:ea typeface="Montserrat"/>
                <a:cs typeface="Montserrat"/>
                <a:sym typeface="Montserrat"/>
              </a:rPr>
              <a:t> </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type</a:t>
            </a:r>
            <a:r>
              <a:rPr lang="en-GB" sz="700">
                <a:solidFill>
                  <a:srgbClr val="4C4C4C"/>
                </a:solidFill>
                <a:highlight>
                  <a:srgbClr val="FFFFFF"/>
                </a:highlight>
                <a:latin typeface="Montserrat"/>
                <a:ea typeface="Montserrat"/>
                <a:cs typeface="Montserrat"/>
                <a:sym typeface="Montserrat"/>
              </a:rPr>
              <a:t> </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source</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vehicleType</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vehicleSubType</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dataProvider</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location</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address</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refRoadSegment</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dateModified</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laneId</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dateObserved</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dateObservedFrom</a:t>
            </a:r>
            <a:endParaRPr sz="700">
              <a:solidFill>
                <a:srgbClr val="4C4C4C"/>
              </a:solidFill>
              <a:highlight>
                <a:srgbClr val="FFFFFF"/>
              </a:highlight>
              <a:latin typeface="Montserrat"/>
              <a:ea typeface="Montserrat"/>
              <a:cs typeface="Montserrat"/>
              <a:sym typeface="Montserrat"/>
            </a:endParaRPr>
          </a:p>
          <a:p>
            <a:pPr marL="6858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dateObservedTo</a:t>
            </a:r>
            <a:endParaRPr sz="700">
              <a:solidFill>
                <a:srgbClr val="4C4C4C"/>
              </a:solidFill>
              <a:highlight>
                <a:srgbClr val="FFFFFF"/>
              </a:highlight>
              <a:latin typeface="Roboto Mono"/>
              <a:ea typeface="Roboto Mono"/>
              <a:cs typeface="Roboto Mono"/>
              <a:sym typeface="Roboto Mono"/>
            </a:endParaRPr>
          </a:p>
        </p:txBody>
      </p:sp>
      <p:sp>
        <p:nvSpPr>
          <p:cNvPr id="1202" name="Google Shape;1202;p78"/>
          <p:cNvSpPr txBox="1"/>
          <p:nvPr/>
        </p:nvSpPr>
        <p:spPr>
          <a:xfrm>
            <a:off x="6659850" y="1455750"/>
            <a:ext cx="2447700" cy="2232000"/>
          </a:xfrm>
          <a:prstGeom prst="rect">
            <a:avLst/>
          </a:prstGeom>
          <a:noFill/>
          <a:ln>
            <a:noFill/>
          </a:ln>
        </p:spPr>
        <p:txBody>
          <a:bodyPr spcFirstLastPara="1" wrap="square" lIns="91425" tIns="91425" rIns="91425" bIns="91425" anchor="t" anchorCtr="0">
            <a:spAutoFit/>
          </a:bodyPr>
          <a:lstStyle/>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dateCreated</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name</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description</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intensity</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occupancy</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averageVehicleSpeed</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averageVehicleLength</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congested</a:t>
            </a:r>
            <a:r>
              <a:rPr lang="en-GB" sz="700">
                <a:solidFill>
                  <a:srgbClr val="4C4C4C"/>
                </a:solidFill>
                <a:highlight>
                  <a:srgbClr val="FFFFFF"/>
                </a:highlight>
                <a:latin typeface="Montserrat"/>
                <a:ea typeface="Montserrat"/>
                <a:cs typeface="Montserrat"/>
                <a:sym typeface="Montserrat"/>
              </a:rPr>
              <a:t> </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averageHeadwayTime</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averageGapDistance</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laneDirection</a:t>
            </a:r>
            <a:endParaRPr sz="700">
              <a:solidFill>
                <a:srgbClr val="4C4C4C"/>
              </a:solidFill>
              <a:highlight>
                <a:srgbClr val="FFFFFF"/>
              </a:highlight>
              <a:latin typeface="Montserrat"/>
              <a:ea typeface="Montserrat"/>
              <a:cs typeface="Montserrat"/>
              <a:sym typeface="Montserrat"/>
            </a:endParaRPr>
          </a:p>
          <a:p>
            <a:pPr marL="457200" lvl="0" indent="-273050" algn="l" rtl="0">
              <a:lnSpc>
                <a:spcPct val="163636"/>
              </a:lnSpc>
              <a:spcBef>
                <a:spcPts val="0"/>
              </a:spcBef>
              <a:spcAft>
                <a:spcPts val="0"/>
              </a:spcAft>
              <a:buClr>
                <a:srgbClr val="4C4C4C"/>
              </a:buClr>
              <a:buSzPts val="700"/>
              <a:buFont typeface="Montserrat"/>
              <a:buChar char="●"/>
            </a:pPr>
            <a:r>
              <a:rPr lang="en-GB" sz="700">
                <a:solidFill>
                  <a:srgbClr val="4C4C4C"/>
                </a:solidFill>
                <a:highlight>
                  <a:srgbClr val="FFFFFF"/>
                </a:highlight>
                <a:latin typeface="Roboto Mono"/>
                <a:ea typeface="Roboto Mono"/>
                <a:cs typeface="Roboto Mono"/>
                <a:sym typeface="Roboto Mono"/>
              </a:rPr>
              <a:t>reversedLane</a:t>
            </a:r>
            <a:endParaRPr/>
          </a:p>
        </p:txBody>
      </p:sp>
      <p:sp>
        <p:nvSpPr>
          <p:cNvPr id="1203" name="Google Shape;1203;p78"/>
          <p:cNvSpPr txBox="1"/>
          <p:nvPr/>
        </p:nvSpPr>
        <p:spPr>
          <a:xfrm>
            <a:off x="577250" y="976925"/>
            <a:ext cx="71196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en-GB" sz="2100" b="1">
                <a:highlight>
                  <a:srgbClr val="FFFFFF"/>
                </a:highlight>
                <a:latin typeface="Montserrat"/>
                <a:ea typeface="Montserrat"/>
                <a:cs typeface="Montserrat"/>
                <a:sym typeface="Montserrat"/>
              </a:rPr>
              <a:t>Data model: TRAFFIC FLOW OBSERVED</a:t>
            </a:r>
            <a:endParaRPr sz="2100" b="1">
              <a:highlight>
                <a:srgbClr val="FFFFFF"/>
              </a:highlight>
              <a:latin typeface="Montserrat"/>
              <a:ea typeface="Montserrat"/>
              <a:cs typeface="Montserrat"/>
              <a:sym typeface="Montserrat"/>
            </a:endParaRPr>
          </a:p>
        </p:txBody>
      </p:sp>
      <p:sp>
        <p:nvSpPr>
          <p:cNvPr id="1204" name="Google Shape;1204;p78"/>
          <p:cNvSpPr txBox="1"/>
          <p:nvPr/>
        </p:nvSpPr>
        <p:spPr>
          <a:xfrm>
            <a:off x="628650" y="1654400"/>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4C4C4C"/>
                </a:solidFill>
                <a:highlight>
                  <a:srgbClr val="FFFFFF"/>
                </a:highlight>
                <a:latin typeface="Montserrat"/>
                <a:ea typeface="Montserrat"/>
                <a:cs typeface="Montserrat"/>
                <a:sym typeface="Montserrat"/>
              </a:rPr>
              <a:t>An observation of traffic flow conditions at a certain place and time. This entity is primarily associated with the Automotive and Smart City vertical segments and related IoT applications.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7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Kwaliteit - onderhoud</a:t>
            </a:r>
            <a:endParaRPr/>
          </a:p>
        </p:txBody>
      </p:sp>
      <p:sp>
        <p:nvSpPr>
          <p:cNvPr id="1210" name="Google Shape;1210;p79"/>
          <p:cNvSpPr txBox="1"/>
          <p:nvPr/>
        </p:nvSpPr>
        <p:spPr>
          <a:xfrm>
            <a:off x="5553200" y="2047375"/>
            <a:ext cx="1415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u="sng">
                <a:solidFill>
                  <a:schemeClr val="hlink"/>
                </a:solidFill>
                <a:hlinkClick r:id="rId3"/>
              </a:rPr>
              <a:t>https://wegenenverkeer.data.vlaanderen.be/doc/implementatiemodel/proeven-metingen/</a:t>
            </a:r>
            <a:endParaRPr sz="900"/>
          </a:p>
          <a:p>
            <a:pPr marL="0" lvl="0" indent="0" algn="l" rtl="0">
              <a:spcBef>
                <a:spcPts val="0"/>
              </a:spcBef>
              <a:spcAft>
                <a:spcPts val="0"/>
              </a:spcAft>
              <a:buNone/>
            </a:pPr>
            <a:endParaRPr sz="900"/>
          </a:p>
        </p:txBody>
      </p:sp>
      <p:sp>
        <p:nvSpPr>
          <p:cNvPr id="1211" name="Google Shape;1211;p79"/>
          <p:cNvSpPr txBox="1"/>
          <p:nvPr/>
        </p:nvSpPr>
        <p:spPr>
          <a:xfrm>
            <a:off x="632325" y="954800"/>
            <a:ext cx="3342000" cy="11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Hoe gaan we de kwaliteit meten van de wegen? </a:t>
            </a:r>
            <a:endParaRPr sz="1200">
              <a:solidFill>
                <a:schemeClr val="dk1"/>
              </a:solidFill>
            </a:endParaRPr>
          </a:p>
          <a:p>
            <a:pPr marL="0" lvl="0" indent="0" algn="l" rtl="0">
              <a:lnSpc>
                <a:spcPct val="115000"/>
              </a:lnSpc>
              <a:spcBef>
                <a:spcPts val="1000"/>
              </a:spcBef>
              <a:spcAft>
                <a:spcPts val="1000"/>
              </a:spcAft>
              <a:buNone/>
            </a:pPr>
            <a:r>
              <a:rPr lang="en-GB" sz="1200">
                <a:solidFill>
                  <a:schemeClr val="dk1"/>
                </a:solidFill>
              </a:rPr>
              <a:t>In welke mate zijn de bestaande standaarden toepasselijk voor de fietsinfrastructuur? </a:t>
            </a:r>
            <a:endParaRPr sz="1200">
              <a:solidFill>
                <a:schemeClr val="dk1"/>
              </a:solidFill>
            </a:endParaRPr>
          </a:p>
        </p:txBody>
      </p:sp>
      <p:pic>
        <p:nvPicPr>
          <p:cNvPr id="1212" name="Google Shape;1212;p79"/>
          <p:cNvPicPr preferRelativeResize="0"/>
          <p:nvPr/>
        </p:nvPicPr>
        <p:blipFill>
          <a:blip r:embed="rId4">
            <a:alphaModFix/>
          </a:blip>
          <a:stretch>
            <a:fillRect/>
          </a:stretch>
        </p:blipFill>
        <p:spPr>
          <a:xfrm>
            <a:off x="5553200" y="490425"/>
            <a:ext cx="3066501" cy="1410100"/>
          </a:xfrm>
          <a:prstGeom prst="rect">
            <a:avLst/>
          </a:prstGeom>
          <a:noFill/>
          <a:ln w="9525" cap="flat" cmpd="sng">
            <a:solidFill>
              <a:schemeClr val="dk2"/>
            </a:solidFill>
            <a:prstDash val="solid"/>
            <a:round/>
            <a:headEnd type="none" w="sm" len="sm"/>
            <a:tailEnd type="none" w="sm" len="sm"/>
          </a:ln>
        </p:spPr>
      </p:pic>
      <p:sp>
        <p:nvSpPr>
          <p:cNvPr id="1213" name="Google Shape;1213;p79"/>
          <p:cNvSpPr txBox="1"/>
          <p:nvPr/>
        </p:nvSpPr>
        <p:spPr>
          <a:xfrm>
            <a:off x="5971125" y="12112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chemeClr val="dk1"/>
                </a:solidFill>
              </a:rPr>
              <a:t>OSLO Proeven en metingen</a:t>
            </a:r>
            <a:endParaRPr sz="1200" b="1">
              <a:solidFill>
                <a:schemeClr val="dk1"/>
              </a:solidFill>
            </a:endParaRPr>
          </a:p>
        </p:txBody>
      </p:sp>
      <p:sp>
        <p:nvSpPr>
          <p:cNvPr id="1214" name="Google Shape;1214;p79"/>
          <p:cNvSpPr txBox="1"/>
          <p:nvPr/>
        </p:nvSpPr>
        <p:spPr>
          <a:xfrm>
            <a:off x="7018275" y="2089700"/>
            <a:ext cx="2207400" cy="12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900">
                <a:solidFill>
                  <a:schemeClr val="dk1"/>
                </a:solidFill>
              </a:rPr>
              <a:t>Mogelijks relevante concepten: </a:t>
            </a:r>
            <a:endParaRPr sz="900">
              <a:solidFill>
                <a:schemeClr val="dk1"/>
              </a:solidFill>
            </a:endParaRPr>
          </a:p>
          <a:p>
            <a:pPr marL="457200" lvl="0" indent="-285750" algn="l" rtl="0">
              <a:lnSpc>
                <a:spcPct val="115000"/>
              </a:lnSpc>
              <a:spcBef>
                <a:spcPts val="1000"/>
              </a:spcBef>
              <a:spcAft>
                <a:spcPts val="0"/>
              </a:spcAft>
              <a:buClr>
                <a:schemeClr val="dk1"/>
              </a:buClr>
              <a:buSzPts val="900"/>
              <a:buChar char="-"/>
            </a:pPr>
            <a:r>
              <a:rPr lang="en-GB" sz="900">
                <a:solidFill>
                  <a:schemeClr val="dk1"/>
                </a:solidFill>
              </a:rPr>
              <a:t>Proef langsvlakheid</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GB" sz="900">
                <a:solidFill>
                  <a:schemeClr val="dk1"/>
                </a:solidFill>
              </a:rPr>
              <a:t>Proef luminatie</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GB" sz="900">
                <a:solidFill>
                  <a:schemeClr val="dk1"/>
                </a:solidFill>
              </a:rPr>
              <a:t>Proef visuele beoordeling</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GB" sz="900">
                <a:solidFill>
                  <a:schemeClr val="dk1"/>
                </a:solidFill>
              </a:rPr>
              <a:t>Signalisatie</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GB" sz="900">
                <a:solidFill>
                  <a:schemeClr val="dk1"/>
                </a:solidFill>
              </a:rPr>
              <a:t>..</a:t>
            </a:r>
            <a:endParaRPr sz="900">
              <a:solidFill>
                <a:schemeClr val="dk1"/>
              </a:solidFill>
            </a:endParaRPr>
          </a:p>
        </p:txBody>
      </p:sp>
      <p:sp>
        <p:nvSpPr>
          <p:cNvPr id="1215" name="Google Shape;1215;p79"/>
          <p:cNvSpPr txBox="1"/>
          <p:nvPr/>
        </p:nvSpPr>
        <p:spPr>
          <a:xfrm>
            <a:off x="513900" y="243127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b="1">
                <a:solidFill>
                  <a:schemeClr val="dk1"/>
                </a:solidFill>
              </a:rPr>
              <a:t>Parameters visuele inspectie (OCW)</a:t>
            </a:r>
            <a:endParaRPr sz="1200" b="1">
              <a:solidFill>
                <a:schemeClr val="dk1"/>
              </a:solidFill>
            </a:endParaRPr>
          </a:p>
        </p:txBody>
      </p:sp>
      <p:pic>
        <p:nvPicPr>
          <p:cNvPr id="1216" name="Google Shape;1216;p79"/>
          <p:cNvPicPr preferRelativeResize="0"/>
          <p:nvPr/>
        </p:nvPicPr>
        <p:blipFill>
          <a:blip r:embed="rId5">
            <a:alphaModFix/>
          </a:blip>
          <a:stretch>
            <a:fillRect/>
          </a:stretch>
        </p:blipFill>
        <p:spPr>
          <a:xfrm>
            <a:off x="447463" y="3040663"/>
            <a:ext cx="3526875" cy="1542350"/>
          </a:xfrm>
          <a:prstGeom prst="rect">
            <a:avLst/>
          </a:prstGeom>
          <a:noFill/>
          <a:ln>
            <a:noFill/>
          </a:ln>
        </p:spPr>
      </p:pic>
      <p:sp>
        <p:nvSpPr>
          <p:cNvPr id="1217" name="Google Shape;1217;p79"/>
          <p:cNvSpPr txBox="1"/>
          <p:nvPr/>
        </p:nvSpPr>
        <p:spPr>
          <a:xfrm>
            <a:off x="279300" y="4625600"/>
            <a:ext cx="4292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6"/>
              </a:rPr>
              <a:t>https://brrc.be/sites/default/files/2020-02/8_Vis_Insp_NL.pdf</a:t>
            </a:r>
            <a:endParaRPr sz="1100"/>
          </a:p>
          <a:p>
            <a:pPr marL="0" lvl="0" indent="0" algn="l" rtl="0">
              <a:spcBef>
                <a:spcPts val="0"/>
              </a:spcBef>
              <a:spcAft>
                <a:spcPts val="0"/>
              </a:spcAft>
              <a:buNone/>
            </a:pPr>
            <a:endParaRPr/>
          </a:p>
        </p:txBody>
      </p:sp>
      <p:sp>
        <p:nvSpPr>
          <p:cNvPr id="1218" name="Google Shape;1218;p79"/>
          <p:cNvSpPr txBox="1"/>
          <p:nvPr/>
        </p:nvSpPr>
        <p:spPr>
          <a:xfrm>
            <a:off x="628650" y="2750150"/>
            <a:ext cx="33420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000">
                <a:solidFill>
                  <a:schemeClr val="dk1"/>
                </a:solidFill>
              </a:rPr>
              <a:t>Welke parameters zijn van belang?</a:t>
            </a:r>
            <a:endParaRPr sz="1000">
              <a:solidFill>
                <a:schemeClr val="dk1"/>
              </a:solidFill>
            </a:endParaRPr>
          </a:p>
        </p:txBody>
      </p:sp>
      <p:sp>
        <p:nvSpPr>
          <p:cNvPr id="1219" name="Google Shape;1219;p79"/>
          <p:cNvSpPr txBox="1"/>
          <p:nvPr/>
        </p:nvSpPr>
        <p:spPr>
          <a:xfrm>
            <a:off x="5357400" y="3296425"/>
            <a:ext cx="3786600" cy="16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b="1">
                <a:solidFill>
                  <a:srgbClr val="333333"/>
                </a:solidFill>
                <a:highlight>
                  <a:srgbClr val="FFFFFF"/>
                </a:highlight>
              </a:rPr>
              <a:t>Het Generiek Informatieplatform Openbaar Domein (GIPOD)</a:t>
            </a:r>
            <a:r>
              <a:rPr lang="en-GB" sz="1050">
                <a:solidFill>
                  <a:srgbClr val="333333"/>
                </a:solidFill>
                <a:highlight>
                  <a:srgbClr val="FFFFFF"/>
                </a:highlight>
              </a:rPr>
              <a:t> </a:t>
            </a:r>
            <a:r>
              <a:rPr lang="en-GB" sz="850">
                <a:solidFill>
                  <a:srgbClr val="333333"/>
                </a:solidFill>
                <a:highlight>
                  <a:srgbClr val="FFFFFF"/>
                </a:highlight>
              </a:rPr>
              <a:t>brengt alle informatie over (grond)werken, evenementen en hinder op het openbaar domein zoveel mogelijk samen. Het platform zorgt ervoor dat er meer afstemming komt tussen nuts- en wegenwerken:</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Events</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Groundworks</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Mobility Hindrances</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Trench Synergies</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Works</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Signaling Permit</a:t>
            </a:r>
            <a:endParaRPr sz="850">
              <a:solidFill>
                <a:srgbClr val="333333"/>
              </a:solidFill>
              <a:highlight>
                <a:srgbClr val="FFFFFF"/>
              </a:highlight>
            </a:endParaRPr>
          </a:p>
          <a:p>
            <a:pPr marL="457200" lvl="0" indent="-282575" algn="l" rtl="0">
              <a:spcBef>
                <a:spcPts val="0"/>
              </a:spcBef>
              <a:spcAft>
                <a:spcPts val="0"/>
              </a:spcAft>
              <a:buClr>
                <a:srgbClr val="333333"/>
              </a:buClr>
              <a:buSzPts val="850"/>
              <a:buChar char="-"/>
            </a:pPr>
            <a:r>
              <a:rPr lang="en-GB" sz="850">
                <a:solidFill>
                  <a:srgbClr val="333333"/>
                </a:solidFill>
                <a:highlight>
                  <a:srgbClr val="FFFFFF"/>
                </a:highlight>
              </a:rPr>
              <a:t>..</a:t>
            </a:r>
            <a:endParaRPr sz="850">
              <a:solidFill>
                <a:srgbClr val="333333"/>
              </a:solidFill>
              <a:highlight>
                <a:srgbClr val="FFFFFF"/>
              </a:highlight>
            </a:endParaRPr>
          </a:p>
        </p:txBody>
      </p:sp>
      <p:sp>
        <p:nvSpPr>
          <p:cNvPr id="1220" name="Google Shape;1220;p79"/>
          <p:cNvSpPr txBox="1"/>
          <p:nvPr/>
        </p:nvSpPr>
        <p:spPr>
          <a:xfrm>
            <a:off x="5250900" y="4699800"/>
            <a:ext cx="3999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u="sng">
                <a:solidFill>
                  <a:schemeClr val="hlink"/>
                </a:solidFill>
                <a:hlinkClick r:id="rId7"/>
              </a:rPr>
              <a:t>https://overheid.vlaanderen.be/informatie-vlaanderen/producten-diensten/generiek-informatieplatform-openbaar-domein-gipod</a:t>
            </a:r>
            <a:endParaRPr sz="900"/>
          </a:p>
          <a:p>
            <a:pPr marL="0" lvl="0" indent="0" algn="l" rtl="0">
              <a:spcBef>
                <a:spcPts val="0"/>
              </a:spcBef>
              <a:spcAft>
                <a:spcPts val="0"/>
              </a:spcAft>
              <a:buNone/>
            </a:pPr>
            <a:endParaRPr sz="9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80"/>
          <p:cNvSpPr txBox="1"/>
          <p:nvPr/>
        </p:nvSpPr>
        <p:spPr>
          <a:xfrm>
            <a:off x="628650" y="273850"/>
            <a:ext cx="39432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Signalisatie</a:t>
            </a:r>
            <a:endParaRPr/>
          </a:p>
        </p:txBody>
      </p:sp>
      <p:sp>
        <p:nvSpPr>
          <p:cNvPr id="1226" name="Google Shape;1226;p80"/>
          <p:cNvSpPr txBox="1"/>
          <p:nvPr/>
        </p:nvSpPr>
        <p:spPr>
          <a:xfrm>
            <a:off x="5330475" y="107025"/>
            <a:ext cx="3253500" cy="50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b="1">
                <a:solidFill>
                  <a:schemeClr val="dk1"/>
                </a:solidFill>
              </a:rPr>
              <a:t>OSLO Signalisatie (Wegen en Verkeer)</a:t>
            </a:r>
            <a:endParaRPr sz="1200" b="1">
              <a:solidFill>
                <a:schemeClr val="dk1"/>
              </a:solidFill>
            </a:endParaRPr>
          </a:p>
          <a:p>
            <a:pPr marL="0" lvl="0" indent="0" algn="l" rtl="0">
              <a:lnSpc>
                <a:spcPct val="115000"/>
              </a:lnSpc>
              <a:spcBef>
                <a:spcPts val="1000"/>
              </a:spcBef>
              <a:spcAft>
                <a:spcPts val="1000"/>
              </a:spcAft>
              <a:buNone/>
            </a:pPr>
            <a:endParaRPr sz="1200" b="1">
              <a:solidFill>
                <a:schemeClr val="dk1"/>
              </a:solidFill>
            </a:endParaRPr>
          </a:p>
        </p:txBody>
      </p:sp>
      <p:pic>
        <p:nvPicPr>
          <p:cNvPr id="1227" name="Google Shape;1227;p80"/>
          <p:cNvPicPr preferRelativeResize="0"/>
          <p:nvPr/>
        </p:nvPicPr>
        <p:blipFill rotWithShape="1">
          <a:blip r:embed="rId3">
            <a:alphaModFix/>
          </a:blip>
          <a:srcRect b="52287"/>
          <a:stretch/>
        </p:blipFill>
        <p:spPr>
          <a:xfrm>
            <a:off x="4770450" y="375251"/>
            <a:ext cx="4373550" cy="1452951"/>
          </a:xfrm>
          <a:prstGeom prst="rect">
            <a:avLst/>
          </a:prstGeom>
          <a:noFill/>
          <a:ln>
            <a:noFill/>
          </a:ln>
        </p:spPr>
      </p:pic>
      <p:sp>
        <p:nvSpPr>
          <p:cNvPr id="1228" name="Google Shape;1228;p80"/>
          <p:cNvSpPr txBox="1"/>
          <p:nvPr/>
        </p:nvSpPr>
        <p:spPr>
          <a:xfrm>
            <a:off x="5022775" y="1828200"/>
            <a:ext cx="3618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4"/>
              </a:rPr>
              <a:t>https://wegenenverkeer-test.data.vlaanderen.be/doc/implementatiemodel/signalisatie/</a:t>
            </a:r>
            <a:endParaRPr sz="1100"/>
          </a:p>
          <a:p>
            <a:pPr marL="0" lvl="0" indent="0" algn="l" rtl="0">
              <a:spcBef>
                <a:spcPts val="0"/>
              </a:spcBef>
              <a:spcAft>
                <a:spcPts val="0"/>
              </a:spcAft>
              <a:buNone/>
            </a:pPr>
            <a:endParaRPr sz="1100"/>
          </a:p>
        </p:txBody>
      </p:sp>
      <p:sp>
        <p:nvSpPr>
          <p:cNvPr id="1229" name="Google Shape;1229;p80"/>
          <p:cNvSpPr/>
          <p:nvPr/>
        </p:nvSpPr>
        <p:spPr>
          <a:xfrm>
            <a:off x="5409900" y="627150"/>
            <a:ext cx="384900" cy="20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0"/>
          <p:cNvSpPr txBox="1"/>
          <p:nvPr/>
        </p:nvSpPr>
        <p:spPr>
          <a:xfrm>
            <a:off x="4770450" y="849375"/>
            <a:ext cx="12168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100">
                <a:solidFill>
                  <a:srgbClr val="FF0000"/>
                </a:solidFill>
              </a:rPr>
              <a:t>Signalisatie</a:t>
            </a:r>
            <a:endParaRPr sz="1100">
              <a:solidFill>
                <a:srgbClr val="FF0000"/>
              </a:solidFill>
            </a:endParaRPr>
          </a:p>
        </p:txBody>
      </p:sp>
      <p:sp>
        <p:nvSpPr>
          <p:cNvPr id="1231" name="Google Shape;1231;p80"/>
          <p:cNvSpPr txBox="1"/>
          <p:nvPr/>
        </p:nvSpPr>
        <p:spPr>
          <a:xfrm>
            <a:off x="7945350" y="2230338"/>
            <a:ext cx="13542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GB" sz="1100">
                <a:solidFill>
                  <a:srgbClr val="FF0000"/>
                </a:solidFill>
              </a:rPr>
              <a:t>Verkeersteken</a:t>
            </a:r>
            <a:endParaRPr sz="1100">
              <a:solidFill>
                <a:srgbClr val="FF0000"/>
              </a:solidFill>
            </a:endParaRPr>
          </a:p>
        </p:txBody>
      </p:sp>
      <p:sp>
        <p:nvSpPr>
          <p:cNvPr id="1232" name="Google Shape;1232;p80"/>
          <p:cNvSpPr/>
          <p:nvPr/>
        </p:nvSpPr>
        <p:spPr>
          <a:xfrm>
            <a:off x="8678125" y="627150"/>
            <a:ext cx="465900" cy="29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0"/>
          <p:cNvSpPr txBox="1"/>
          <p:nvPr/>
        </p:nvSpPr>
        <p:spPr>
          <a:xfrm>
            <a:off x="5176875" y="4404600"/>
            <a:ext cx="3407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5"/>
              </a:rPr>
              <a:t>https://data.vlaanderen.be/doc/applicatieprofiel/verkeersborden/</a:t>
            </a:r>
            <a:endParaRPr/>
          </a:p>
          <a:p>
            <a:pPr marL="0" lvl="0" indent="0" algn="l" rtl="0">
              <a:spcBef>
                <a:spcPts val="0"/>
              </a:spcBef>
              <a:spcAft>
                <a:spcPts val="0"/>
              </a:spcAft>
              <a:buNone/>
            </a:pPr>
            <a:endParaRPr/>
          </a:p>
        </p:txBody>
      </p:sp>
      <p:sp>
        <p:nvSpPr>
          <p:cNvPr id="1234" name="Google Shape;1234;p80"/>
          <p:cNvSpPr txBox="1"/>
          <p:nvPr/>
        </p:nvSpPr>
        <p:spPr>
          <a:xfrm>
            <a:off x="5330475" y="2405825"/>
            <a:ext cx="3253500" cy="505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chemeClr val="dk1"/>
                </a:solidFill>
              </a:rPr>
              <a:t>OSLO Verkeersborden</a:t>
            </a:r>
            <a:endParaRPr sz="1200" b="1">
              <a:solidFill>
                <a:schemeClr val="dk1"/>
              </a:solidFill>
            </a:endParaRPr>
          </a:p>
          <a:p>
            <a:pPr marL="0" lvl="0" indent="0" algn="ctr" rtl="0">
              <a:lnSpc>
                <a:spcPct val="115000"/>
              </a:lnSpc>
              <a:spcBef>
                <a:spcPts val="1000"/>
              </a:spcBef>
              <a:spcAft>
                <a:spcPts val="1000"/>
              </a:spcAft>
              <a:buNone/>
            </a:pPr>
            <a:endParaRPr sz="1200" b="1">
              <a:solidFill>
                <a:schemeClr val="dk1"/>
              </a:solidFill>
            </a:endParaRPr>
          </a:p>
        </p:txBody>
      </p:sp>
      <p:pic>
        <p:nvPicPr>
          <p:cNvPr id="1235" name="Google Shape;1235;p80"/>
          <p:cNvPicPr preferRelativeResize="0"/>
          <p:nvPr/>
        </p:nvPicPr>
        <p:blipFill rotWithShape="1">
          <a:blip r:embed="rId6">
            <a:alphaModFix/>
          </a:blip>
          <a:srcRect l="5965" r="13095" b="33208"/>
          <a:stretch/>
        </p:blipFill>
        <p:spPr>
          <a:xfrm>
            <a:off x="5330475" y="2759916"/>
            <a:ext cx="3407099" cy="1644683"/>
          </a:xfrm>
          <a:prstGeom prst="rect">
            <a:avLst/>
          </a:prstGeom>
          <a:noFill/>
          <a:ln>
            <a:noFill/>
          </a:ln>
        </p:spPr>
      </p:pic>
      <p:sp>
        <p:nvSpPr>
          <p:cNvPr id="1236" name="Google Shape;1236;p80"/>
          <p:cNvSpPr/>
          <p:nvPr/>
        </p:nvSpPr>
        <p:spPr>
          <a:xfrm>
            <a:off x="8048700" y="2795800"/>
            <a:ext cx="593100" cy="29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7" name="Google Shape;1237;p80"/>
          <p:cNvCxnSpPr>
            <a:endCxn id="1232" idx="2"/>
          </p:cNvCxnSpPr>
          <p:nvPr/>
        </p:nvCxnSpPr>
        <p:spPr>
          <a:xfrm rot="10800000" flipH="1">
            <a:off x="8904475" y="923250"/>
            <a:ext cx="6600" cy="1233000"/>
          </a:xfrm>
          <a:prstGeom prst="straightConnector1">
            <a:avLst/>
          </a:prstGeom>
          <a:noFill/>
          <a:ln w="9525" cap="flat" cmpd="sng">
            <a:solidFill>
              <a:srgbClr val="FF0000"/>
            </a:solidFill>
            <a:prstDash val="solid"/>
            <a:round/>
            <a:headEnd type="none" w="med" len="med"/>
            <a:tailEnd type="none" w="med" len="med"/>
          </a:ln>
        </p:spPr>
      </p:cxnSp>
      <p:cxnSp>
        <p:nvCxnSpPr>
          <p:cNvPr id="1238" name="Google Shape;1238;p80"/>
          <p:cNvCxnSpPr>
            <a:stCxn id="1234" idx="3"/>
            <a:endCxn id="1236" idx="0"/>
          </p:cNvCxnSpPr>
          <p:nvPr/>
        </p:nvCxnSpPr>
        <p:spPr>
          <a:xfrm flipH="1">
            <a:off x="8345175" y="2658425"/>
            <a:ext cx="238800" cy="137400"/>
          </a:xfrm>
          <a:prstGeom prst="straightConnector1">
            <a:avLst/>
          </a:prstGeom>
          <a:noFill/>
          <a:ln w="9525" cap="flat" cmpd="sng">
            <a:solidFill>
              <a:srgbClr val="FF0000"/>
            </a:solidFill>
            <a:prstDash val="solid"/>
            <a:round/>
            <a:headEnd type="none" w="med" len="med"/>
            <a:tailEnd type="none" w="med" len="med"/>
          </a:ln>
        </p:spPr>
      </p:cxnSp>
      <p:sp>
        <p:nvSpPr>
          <p:cNvPr id="1239" name="Google Shape;1239;p80"/>
          <p:cNvSpPr/>
          <p:nvPr/>
        </p:nvSpPr>
        <p:spPr>
          <a:xfrm>
            <a:off x="7274050" y="3050925"/>
            <a:ext cx="511200" cy="40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0"/>
          <p:cNvSpPr txBox="1"/>
          <p:nvPr/>
        </p:nvSpPr>
        <p:spPr>
          <a:xfrm>
            <a:off x="6921625" y="3548150"/>
            <a:ext cx="10692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100">
                <a:solidFill>
                  <a:srgbClr val="FF0000"/>
                </a:solidFill>
              </a:rPr>
              <a:t>Verkeersbord</a:t>
            </a:r>
            <a:endParaRPr sz="1100">
              <a:solidFill>
                <a:srgbClr val="FF0000"/>
              </a:solidFill>
            </a:endParaRPr>
          </a:p>
        </p:txBody>
      </p:sp>
      <p:sp>
        <p:nvSpPr>
          <p:cNvPr id="1241" name="Google Shape;1241;p80"/>
          <p:cNvSpPr/>
          <p:nvPr/>
        </p:nvSpPr>
        <p:spPr>
          <a:xfrm>
            <a:off x="5245625" y="3639500"/>
            <a:ext cx="638400" cy="8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0"/>
          <p:cNvSpPr txBox="1"/>
          <p:nvPr/>
        </p:nvSpPr>
        <p:spPr>
          <a:xfrm>
            <a:off x="5022775" y="2795800"/>
            <a:ext cx="1542300" cy="74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100">
                <a:solidFill>
                  <a:srgbClr val="FF0000"/>
                </a:solidFill>
              </a:rPr>
              <a:t>Draagconstructies: fietsstalling, verkeerslicht, etc.</a:t>
            </a:r>
            <a:endParaRPr sz="1100">
              <a:solidFill>
                <a:srgbClr val="FF0000"/>
              </a:solidFill>
            </a:endParaRPr>
          </a:p>
        </p:txBody>
      </p:sp>
      <p:sp>
        <p:nvSpPr>
          <p:cNvPr id="1243" name="Google Shape;1243;p80"/>
          <p:cNvSpPr txBox="1"/>
          <p:nvPr/>
        </p:nvSpPr>
        <p:spPr>
          <a:xfrm>
            <a:off x="632325" y="954800"/>
            <a:ext cx="3342000" cy="168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rPr>
              <a:t>De fietsinfrastructuur bevat meerdere signalisaties.  </a:t>
            </a:r>
            <a:endParaRPr sz="1200">
              <a:solidFill>
                <a:schemeClr val="dk1"/>
              </a:solidFill>
            </a:endParaRPr>
          </a:p>
          <a:p>
            <a:pPr marL="0" lvl="0" indent="0" algn="l" rtl="0">
              <a:lnSpc>
                <a:spcPct val="115000"/>
              </a:lnSpc>
              <a:spcBef>
                <a:spcPts val="1000"/>
              </a:spcBef>
              <a:spcAft>
                <a:spcPts val="0"/>
              </a:spcAft>
              <a:buNone/>
            </a:pPr>
            <a:endParaRPr sz="1200">
              <a:solidFill>
                <a:schemeClr val="dk1"/>
              </a:solidFill>
            </a:endParaRPr>
          </a:p>
          <a:p>
            <a:pPr marL="0" lvl="0" indent="0" algn="l" rtl="0">
              <a:lnSpc>
                <a:spcPct val="115000"/>
              </a:lnSpc>
              <a:spcBef>
                <a:spcPts val="1000"/>
              </a:spcBef>
              <a:spcAft>
                <a:spcPts val="1000"/>
              </a:spcAft>
              <a:buNone/>
            </a:pPr>
            <a:r>
              <a:rPr lang="en-GB" sz="1200">
                <a:solidFill>
                  <a:schemeClr val="dk1"/>
                </a:solidFill>
              </a:rPr>
              <a:t>In bestaande standaarden kan men reeds concepten terugvinden zoals verkeerstekens, borden, draagconstructies.</a:t>
            </a:r>
            <a:endParaRPr sz="12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8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a:solidFill>
                  <a:srgbClr val="4C4C4C"/>
                </a:solidFill>
              </a:rPr>
              <a:t>Volgende stappen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266" name="Google Shape;1266;p8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1267" name="Google Shape;1267;p8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8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Next steps</a:t>
            </a:r>
            <a:endParaRPr/>
          </a:p>
        </p:txBody>
      </p:sp>
      <p:sp>
        <p:nvSpPr>
          <p:cNvPr id="1273" name="Google Shape;1273;p84"/>
          <p:cNvSpPr txBox="1"/>
          <p:nvPr/>
        </p:nvSpPr>
        <p:spPr>
          <a:xfrm>
            <a:off x="628651" y="958368"/>
            <a:ext cx="7886700" cy="982502"/>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1800"/>
              <a:t>Thematische werkgroep op </a:t>
            </a:r>
            <a:r>
              <a:rPr lang="en-GB" sz="1800" b="1"/>
              <a:t>18 mei</a:t>
            </a:r>
            <a:r>
              <a:rPr lang="en-GB" sz="1800" b="1" i="0" u="none" strike="noStrike" cap="none">
                <a:solidFill>
                  <a:srgbClr val="000000"/>
                </a:solidFill>
                <a:latin typeface="Arial"/>
                <a:ea typeface="Arial"/>
                <a:cs typeface="Arial"/>
                <a:sym typeface="Arial"/>
              </a:rPr>
              <a:t> </a:t>
            </a:r>
            <a:r>
              <a:rPr lang="en-GB" sz="1800" b="0" i="0" u="none" strike="noStrike" cap="none">
                <a:solidFill>
                  <a:srgbClr val="000000"/>
                </a:solidFill>
                <a:latin typeface="Arial"/>
                <a:ea typeface="Arial"/>
                <a:cs typeface="Arial"/>
                <a:sym typeface="Arial"/>
              </a:rPr>
              <a:t>(13h00-1</a:t>
            </a:r>
            <a:r>
              <a:rPr lang="en-GB" sz="1800"/>
              <a:t>6</a:t>
            </a:r>
            <a:r>
              <a:rPr lang="en-GB" sz="1800" b="0" i="0" u="none" strike="noStrike" cap="none">
                <a:solidFill>
                  <a:srgbClr val="000000"/>
                </a:solidFill>
                <a:latin typeface="Arial"/>
                <a:ea typeface="Arial"/>
                <a:cs typeface="Arial"/>
                <a:sym typeface="Arial"/>
              </a:rPr>
              <a:t>h</a:t>
            </a:r>
            <a:r>
              <a:rPr lang="en-GB" sz="1800"/>
              <a:t>00</a:t>
            </a:r>
            <a:r>
              <a:rPr lang="en-GB" sz="1800" b="0" i="0" u="none" strike="noStrike" cap="none">
                <a:solidFill>
                  <a:srgbClr val="000000"/>
                </a:solidFill>
                <a:latin typeface="Arial"/>
                <a:ea typeface="Arial"/>
                <a:cs typeface="Arial"/>
                <a:sym typeface="Arial"/>
              </a:rPr>
              <a:t>)</a:t>
            </a:r>
            <a:br>
              <a:rPr lang="en-GB" sz="1800" b="0" i="0" u="none" strike="noStrike" cap="none">
                <a:solidFill>
                  <a:srgbClr val="000000"/>
                </a:solidFill>
                <a:latin typeface="Arial"/>
                <a:ea typeface="Arial"/>
                <a:cs typeface="Arial"/>
                <a:sym typeface="Arial"/>
              </a:rPr>
            </a:br>
            <a:br>
              <a:rPr lang="en-GB" sz="1800" b="0" i="0" u="none" strike="noStrike" cap="none">
                <a:solidFill>
                  <a:srgbClr val="000000"/>
                </a:solidFill>
                <a:latin typeface="Arial"/>
                <a:ea typeface="Arial"/>
                <a:cs typeface="Arial"/>
                <a:sym typeface="Arial"/>
              </a:rPr>
            </a:br>
            <a:r>
              <a:rPr lang="en-GB" sz="1800"/>
              <a:t>Vergeet niet </a:t>
            </a:r>
            <a:r>
              <a:rPr lang="en-GB" sz="1800" b="1"/>
              <a:t>in te schrijven</a:t>
            </a:r>
            <a:r>
              <a:rPr lang="en-GB" sz="1800"/>
              <a:t>!</a:t>
            </a:r>
            <a:endParaRPr/>
          </a:p>
          <a:p>
            <a:pPr marL="0" marR="0" lvl="0" indent="0" algn="l" rtl="0">
              <a:lnSpc>
                <a:spcPct val="100000"/>
              </a:lnSpc>
              <a:spcBef>
                <a:spcPts val="0"/>
              </a:spcBef>
              <a:spcAft>
                <a:spcPts val="0"/>
              </a:spcAft>
              <a:buNone/>
            </a:pPr>
            <a:r>
              <a:rPr lang="en-GB" sz="1050" u="sng">
                <a:solidFill>
                  <a:schemeClr val="hlink"/>
                </a:solidFill>
                <a:hlinkClick r:id="rId3"/>
              </a:rPr>
              <a:t>https://overheid.vlaanderen.be/opleiding/oslo-fietsinfrastructuur</a:t>
            </a:r>
            <a:r>
              <a:rPr lang="en-GB" sz="1050"/>
              <a:t> </a:t>
            </a:r>
            <a:endParaRPr sz="1800" b="0" i="0" u="none" strike="noStrike" cap="none">
              <a:solidFill>
                <a:srgbClr val="000000"/>
              </a:solidFill>
              <a:latin typeface="Arial"/>
              <a:ea typeface="Arial"/>
              <a:cs typeface="Arial"/>
              <a:sym typeface="Arial"/>
            </a:endParaRPr>
          </a:p>
        </p:txBody>
      </p:sp>
      <p:cxnSp>
        <p:nvCxnSpPr>
          <p:cNvPr id="1274" name="Google Shape;1274;p84"/>
          <p:cNvCxnSpPr/>
          <p:nvPr/>
        </p:nvCxnSpPr>
        <p:spPr>
          <a:xfrm>
            <a:off x="2712210" y="2661327"/>
            <a:ext cx="0" cy="313800"/>
          </a:xfrm>
          <a:prstGeom prst="straightConnector1">
            <a:avLst/>
          </a:prstGeom>
          <a:noFill/>
          <a:ln w="12700" cap="sq" cmpd="sng">
            <a:solidFill>
              <a:srgbClr val="454034"/>
            </a:solidFill>
            <a:prstDash val="solid"/>
            <a:round/>
            <a:headEnd type="diamond" w="med" len="med"/>
            <a:tailEnd type="none" w="sm" len="sm"/>
          </a:ln>
        </p:spPr>
      </p:cxnSp>
      <p:cxnSp>
        <p:nvCxnSpPr>
          <p:cNvPr id="1275" name="Google Shape;1275;p84"/>
          <p:cNvCxnSpPr/>
          <p:nvPr/>
        </p:nvCxnSpPr>
        <p:spPr>
          <a:xfrm>
            <a:off x="4156130" y="2561761"/>
            <a:ext cx="0" cy="513000"/>
          </a:xfrm>
          <a:prstGeom prst="straightConnector1">
            <a:avLst/>
          </a:prstGeom>
          <a:noFill/>
          <a:ln w="12700" cap="sq" cmpd="sng">
            <a:solidFill>
              <a:srgbClr val="454034"/>
            </a:solidFill>
            <a:prstDash val="solid"/>
            <a:round/>
            <a:headEnd type="diamond" w="med" len="med"/>
            <a:tailEnd type="none" w="sm" len="sm"/>
          </a:ln>
        </p:spPr>
      </p:cxnSp>
      <p:cxnSp>
        <p:nvCxnSpPr>
          <p:cNvPr id="1276" name="Google Shape;1276;p84"/>
          <p:cNvCxnSpPr/>
          <p:nvPr/>
        </p:nvCxnSpPr>
        <p:spPr>
          <a:xfrm>
            <a:off x="3474079" y="3191347"/>
            <a:ext cx="0" cy="292200"/>
          </a:xfrm>
          <a:prstGeom prst="straightConnector1">
            <a:avLst/>
          </a:prstGeom>
          <a:noFill/>
          <a:ln w="12700" cap="sq" cmpd="sng">
            <a:solidFill>
              <a:srgbClr val="454034"/>
            </a:solidFill>
            <a:prstDash val="solid"/>
            <a:round/>
            <a:headEnd type="none" w="sm" len="sm"/>
            <a:tailEnd type="diamond" w="med" len="med"/>
          </a:ln>
        </p:spPr>
      </p:cxnSp>
      <p:cxnSp>
        <p:nvCxnSpPr>
          <p:cNvPr id="1277" name="Google Shape;1277;p84"/>
          <p:cNvCxnSpPr/>
          <p:nvPr/>
        </p:nvCxnSpPr>
        <p:spPr>
          <a:xfrm>
            <a:off x="1934370" y="3239846"/>
            <a:ext cx="0" cy="487500"/>
          </a:xfrm>
          <a:prstGeom prst="straightConnector1">
            <a:avLst/>
          </a:prstGeom>
          <a:noFill/>
          <a:ln w="12700" cap="sq" cmpd="sng">
            <a:solidFill>
              <a:srgbClr val="454034"/>
            </a:solidFill>
            <a:prstDash val="solid"/>
            <a:round/>
            <a:headEnd type="none" w="sm" len="sm"/>
            <a:tailEnd type="diamond" w="med" len="med"/>
          </a:ln>
        </p:spPr>
      </p:cxnSp>
      <p:cxnSp>
        <p:nvCxnSpPr>
          <p:cNvPr id="1278" name="Google Shape;1278;p84"/>
          <p:cNvCxnSpPr/>
          <p:nvPr/>
        </p:nvCxnSpPr>
        <p:spPr>
          <a:xfrm flipH="1">
            <a:off x="4888753" y="3221102"/>
            <a:ext cx="1800" cy="423300"/>
          </a:xfrm>
          <a:prstGeom prst="straightConnector1">
            <a:avLst/>
          </a:prstGeom>
          <a:noFill/>
          <a:ln w="12700" cap="sq" cmpd="sng">
            <a:solidFill>
              <a:srgbClr val="454034"/>
            </a:solidFill>
            <a:prstDash val="solid"/>
            <a:round/>
            <a:headEnd type="none" w="sm" len="sm"/>
            <a:tailEnd type="diamond" w="med" len="med"/>
          </a:ln>
        </p:spPr>
      </p:cxnSp>
      <p:sp>
        <p:nvSpPr>
          <p:cNvPr id="1279" name="Google Shape;1279;p84"/>
          <p:cNvSpPr txBox="1"/>
          <p:nvPr/>
        </p:nvSpPr>
        <p:spPr>
          <a:xfrm>
            <a:off x="634000" y="30337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maart</a:t>
            </a:r>
            <a:endParaRPr/>
          </a:p>
        </p:txBody>
      </p:sp>
      <p:sp>
        <p:nvSpPr>
          <p:cNvPr id="1280" name="Google Shape;1280;p84"/>
          <p:cNvSpPr/>
          <p:nvPr/>
        </p:nvSpPr>
        <p:spPr>
          <a:xfrm rot="5400000">
            <a:off x="8667380" y="3069984"/>
            <a:ext cx="4101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281" name="Google Shape;1281;p84"/>
          <p:cNvCxnSpPr/>
          <p:nvPr/>
        </p:nvCxnSpPr>
        <p:spPr>
          <a:xfrm>
            <a:off x="1184091" y="2506932"/>
            <a:ext cx="3000" cy="526500"/>
          </a:xfrm>
          <a:prstGeom prst="straightConnector1">
            <a:avLst/>
          </a:prstGeom>
          <a:noFill/>
          <a:ln w="12700" cap="sq" cmpd="sng">
            <a:solidFill>
              <a:srgbClr val="454034"/>
            </a:solidFill>
            <a:prstDash val="solid"/>
            <a:round/>
            <a:headEnd type="diamond" w="med" len="med"/>
            <a:tailEnd type="none" w="sm" len="sm"/>
          </a:ln>
        </p:spPr>
      </p:cxnSp>
      <p:cxnSp>
        <p:nvCxnSpPr>
          <p:cNvPr id="1282" name="Google Shape;1282;p84"/>
          <p:cNvCxnSpPr/>
          <p:nvPr/>
        </p:nvCxnSpPr>
        <p:spPr>
          <a:xfrm>
            <a:off x="5488728" y="2456382"/>
            <a:ext cx="0" cy="627900"/>
          </a:xfrm>
          <a:prstGeom prst="straightConnector1">
            <a:avLst/>
          </a:prstGeom>
          <a:noFill/>
          <a:ln w="12700" cap="sq" cmpd="sng">
            <a:solidFill>
              <a:srgbClr val="454034"/>
            </a:solidFill>
            <a:prstDash val="solid"/>
            <a:round/>
            <a:headEnd type="diamond" w="med" len="med"/>
            <a:tailEnd type="none" w="sm" len="sm"/>
          </a:ln>
        </p:spPr>
      </p:cxnSp>
      <p:cxnSp>
        <p:nvCxnSpPr>
          <p:cNvPr id="1283" name="Google Shape;1283;p84"/>
          <p:cNvCxnSpPr/>
          <p:nvPr/>
        </p:nvCxnSpPr>
        <p:spPr>
          <a:xfrm>
            <a:off x="7915128" y="2526061"/>
            <a:ext cx="0" cy="477000"/>
          </a:xfrm>
          <a:prstGeom prst="straightConnector1">
            <a:avLst/>
          </a:prstGeom>
          <a:noFill/>
          <a:ln w="12700" cap="sq" cmpd="sng">
            <a:solidFill>
              <a:srgbClr val="454034"/>
            </a:solidFill>
            <a:prstDash val="solid"/>
            <a:round/>
            <a:headEnd type="diamond" w="med" len="med"/>
            <a:tailEnd type="none" w="sm" len="sm"/>
          </a:ln>
        </p:spPr>
      </p:cxnSp>
      <p:sp>
        <p:nvSpPr>
          <p:cNvPr id="1284" name="Google Shape;1284;p84"/>
          <p:cNvSpPr txBox="1"/>
          <p:nvPr/>
        </p:nvSpPr>
        <p:spPr>
          <a:xfrm>
            <a:off x="1448801" y="30325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april</a:t>
            </a:r>
            <a:endParaRPr sz="1000" b="1" i="0" u="none" strike="noStrike" cap="none">
              <a:solidFill>
                <a:schemeClr val="lt1"/>
              </a:solidFill>
              <a:latin typeface="Arial"/>
              <a:ea typeface="Arial"/>
              <a:cs typeface="Arial"/>
              <a:sym typeface="Arial"/>
            </a:endParaRPr>
          </a:p>
        </p:txBody>
      </p:sp>
      <p:sp>
        <p:nvSpPr>
          <p:cNvPr id="1285" name="Google Shape;1285;p84"/>
          <p:cNvSpPr txBox="1"/>
          <p:nvPr/>
        </p:nvSpPr>
        <p:spPr>
          <a:xfrm>
            <a:off x="2263600" y="30283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mei</a:t>
            </a:r>
            <a:endParaRPr sz="1000" b="1" i="0" u="none" strike="noStrike" cap="none">
              <a:solidFill>
                <a:schemeClr val="dk1"/>
              </a:solidFill>
              <a:latin typeface="Arial"/>
              <a:ea typeface="Arial"/>
              <a:cs typeface="Arial"/>
              <a:sym typeface="Arial"/>
            </a:endParaRPr>
          </a:p>
        </p:txBody>
      </p:sp>
      <p:sp>
        <p:nvSpPr>
          <p:cNvPr id="1286" name="Google Shape;1286;p84"/>
          <p:cNvSpPr txBox="1"/>
          <p:nvPr/>
        </p:nvSpPr>
        <p:spPr>
          <a:xfrm>
            <a:off x="3078412" y="30325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juni</a:t>
            </a:r>
            <a:endParaRPr sz="1000" b="1" i="0" u="none" strike="noStrike" cap="none">
              <a:solidFill>
                <a:schemeClr val="lt1"/>
              </a:solidFill>
              <a:latin typeface="Arial"/>
              <a:ea typeface="Arial"/>
              <a:cs typeface="Arial"/>
              <a:sym typeface="Arial"/>
            </a:endParaRPr>
          </a:p>
        </p:txBody>
      </p:sp>
      <p:sp>
        <p:nvSpPr>
          <p:cNvPr id="1287" name="Google Shape;1287;p84"/>
          <p:cNvSpPr txBox="1"/>
          <p:nvPr/>
        </p:nvSpPr>
        <p:spPr>
          <a:xfrm>
            <a:off x="3893200" y="30263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juli</a:t>
            </a:r>
            <a:endParaRPr/>
          </a:p>
        </p:txBody>
      </p:sp>
      <p:sp>
        <p:nvSpPr>
          <p:cNvPr id="1288" name="Google Shape;1288;p84"/>
          <p:cNvSpPr txBox="1"/>
          <p:nvPr/>
        </p:nvSpPr>
        <p:spPr>
          <a:xfrm>
            <a:off x="4708000" y="30308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augustus</a:t>
            </a:r>
            <a:endParaRPr sz="1000" b="1" i="0" u="none" strike="noStrike" cap="none">
              <a:solidFill>
                <a:schemeClr val="lt1"/>
              </a:solidFill>
              <a:latin typeface="Arial"/>
              <a:ea typeface="Arial"/>
              <a:cs typeface="Arial"/>
              <a:sym typeface="Arial"/>
            </a:endParaRPr>
          </a:p>
        </p:txBody>
      </p:sp>
      <p:sp>
        <p:nvSpPr>
          <p:cNvPr id="1289" name="Google Shape;1289;p84"/>
          <p:cNvSpPr txBox="1"/>
          <p:nvPr/>
        </p:nvSpPr>
        <p:spPr>
          <a:xfrm>
            <a:off x="5496275" y="30308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september</a:t>
            </a:r>
            <a:endParaRPr sz="1000" b="1" i="0" u="none" strike="noStrike" cap="none">
              <a:solidFill>
                <a:schemeClr val="dk1"/>
              </a:solidFill>
              <a:latin typeface="Arial"/>
              <a:ea typeface="Arial"/>
              <a:cs typeface="Arial"/>
              <a:sym typeface="Arial"/>
            </a:endParaRPr>
          </a:p>
        </p:txBody>
      </p:sp>
      <p:sp>
        <p:nvSpPr>
          <p:cNvPr id="1290" name="Google Shape;1290;p84"/>
          <p:cNvSpPr txBox="1"/>
          <p:nvPr/>
        </p:nvSpPr>
        <p:spPr>
          <a:xfrm>
            <a:off x="6311074" y="30386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oktober</a:t>
            </a:r>
            <a:endParaRPr sz="1000" b="1" i="0" u="none" strike="noStrike" cap="none">
              <a:solidFill>
                <a:schemeClr val="lt1"/>
              </a:solidFill>
              <a:latin typeface="Arial"/>
              <a:ea typeface="Arial"/>
              <a:cs typeface="Arial"/>
              <a:sym typeface="Arial"/>
            </a:endParaRPr>
          </a:p>
        </p:txBody>
      </p:sp>
      <p:sp>
        <p:nvSpPr>
          <p:cNvPr id="1291" name="Google Shape;1291;p84"/>
          <p:cNvSpPr txBox="1"/>
          <p:nvPr/>
        </p:nvSpPr>
        <p:spPr>
          <a:xfrm>
            <a:off x="628651" y="2105018"/>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a:solidFill>
                  <a:schemeClr val="dk1"/>
                </a:solidFill>
              </a:rPr>
              <a:t>werkgroep</a:t>
            </a:r>
            <a:endParaRPr sz="500" b="1" i="0" u="none" strike="noStrike" cap="none">
              <a:solidFill>
                <a:schemeClr val="dk1"/>
              </a:solidFill>
              <a:latin typeface="Arial"/>
              <a:ea typeface="Arial"/>
              <a:cs typeface="Arial"/>
              <a:sym typeface="Arial"/>
            </a:endParaRPr>
          </a:p>
        </p:txBody>
      </p:sp>
      <p:sp>
        <p:nvSpPr>
          <p:cNvPr id="1292" name="Google Shape;1292;p84"/>
          <p:cNvSpPr txBox="1"/>
          <p:nvPr/>
        </p:nvSpPr>
        <p:spPr>
          <a:xfrm>
            <a:off x="1372566" y="380243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1</a:t>
            </a:r>
            <a:endParaRPr sz="500" b="1" i="0" u="none" strike="noStrike" cap="none">
              <a:solidFill>
                <a:schemeClr val="dk1"/>
              </a:solidFill>
              <a:latin typeface="Arial"/>
              <a:ea typeface="Arial"/>
              <a:cs typeface="Arial"/>
              <a:sym typeface="Arial"/>
            </a:endParaRPr>
          </a:p>
        </p:txBody>
      </p:sp>
      <p:sp>
        <p:nvSpPr>
          <p:cNvPr id="1293" name="Google Shape;1293;p84"/>
          <p:cNvSpPr txBox="1"/>
          <p:nvPr/>
        </p:nvSpPr>
        <p:spPr>
          <a:xfrm>
            <a:off x="2176879" y="2253970"/>
            <a:ext cx="1108800" cy="22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2</a:t>
            </a:r>
            <a:endParaRPr sz="500" b="1" i="0" u="none" strike="noStrike" cap="none">
              <a:solidFill>
                <a:schemeClr val="dk1"/>
              </a:solidFill>
              <a:latin typeface="Arial"/>
              <a:ea typeface="Arial"/>
              <a:cs typeface="Arial"/>
              <a:sym typeface="Arial"/>
            </a:endParaRPr>
          </a:p>
        </p:txBody>
      </p:sp>
      <p:sp>
        <p:nvSpPr>
          <p:cNvPr id="1294" name="Google Shape;1294;p84"/>
          <p:cNvSpPr txBox="1"/>
          <p:nvPr/>
        </p:nvSpPr>
        <p:spPr>
          <a:xfrm>
            <a:off x="2890123" y="356090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3</a:t>
            </a:r>
            <a:endParaRPr sz="500" b="1" i="0" u="none" strike="noStrike" cap="none">
              <a:solidFill>
                <a:schemeClr val="dk1"/>
              </a:solidFill>
              <a:latin typeface="Arial"/>
              <a:ea typeface="Arial"/>
              <a:cs typeface="Arial"/>
              <a:sym typeface="Arial"/>
            </a:endParaRPr>
          </a:p>
        </p:txBody>
      </p:sp>
      <p:sp>
        <p:nvSpPr>
          <p:cNvPr id="1295" name="Google Shape;1295;p84"/>
          <p:cNvSpPr txBox="1"/>
          <p:nvPr/>
        </p:nvSpPr>
        <p:spPr>
          <a:xfrm>
            <a:off x="3653149" y="216569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4</a:t>
            </a:r>
            <a:endParaRPr sz="500" b="1" i="0" u="none" strike="noStrike" cap="none">
              <a:solidFill>
                <a:schemeClr val="dk1"/>
              </a:solidFill>
              <a:latin typeface="Arial"/>
              <a:ea typeface="Arial"/>
              <a:cs typeface="Arial"/>
              <a:sym typeface="Arial"/>
            </a:endParaRPr>
          </a:p>
        </p:txBody>
      </p:sp>
      <p:sp>
        <p:nvSpPr>
          <p:cNvPr id="1296" name="Google Shape;1296;p84"/>
          <p:cNvSpPr txBox="1"/>
          <p:nvPr/>
        </p:nvSpPr>
        <p:spPr>
          <a:xfrm>
            <a:off x="4335270" y="3738412"/>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Thematische werkgroep 5</a:t>
            </a:r>
            <a:endParaRPr sz="500" b="1" i="0" u="none" strike="noStrike" cap="none">
              <a:solidFill>
                <a:schemeClr val="dk1"/>
              </a:solidFill>
              <a:latin typeface="Arial"/>
              <a:ea typeface="Arial"/>
              <a:cs typeface="Arial"/>
              <a:sym typeface="Arial"/>
            </a:endParaRPr>
          </a:p>
        </p:txBody>
      </p:sp>
      <p:sp>
        <p:nvSpPr>
          <p:cNvPr id="1297" name="Google Shape;1297;p84"/>
          <p:cNvSpPr txBox="1"/>
          <p:nvPr/>
        </p:nvSpPr>
        <p:spPr>
          <a:xfrm>
            <a:off x="4930402" y="20381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a:solidFill>
                  <a:schemeClr val="dk1"/>
                </a:solidFill>
              </a:rPr>
              <a:t>publieke reviewperiode</a:t>
            </a:r>
            <a:endParaRPr sz="500" b="1" i="0" u="none" strike="noStrike" cap="none">
              <a:solidFill>
                <a:schemeClr val="dk1"/>
              </a:solidFill>
              <a:latin typeface="Arial"/>
              <a:ea typeface="Arial"/>
              <a:cs typeface="Arial"/>
              <a:sym typeface="Arial"/>
            </a:endParaRPr>
          </a:p>
        </p:txBody>
      </p:sp>
      <p:sp>
        <p:nvSpPr>
          <p:cNvPr id="1298" name="Google Shape;1298;p84"/>
          <p:cNvSpPr txBox="1"/>
          <p:nvPr/>
        </p:nvSpPr>
        <p:spPr>
          <a:xfrm>
            <a:off x="7360745" y="2105118"/>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a:solidFill>
                  <a:schemeClr val="dk1"/>
                </a:solidFill>
              </a:rPr>
              <a:t>Einde publieke reviewperiode</a:t>
            </a:r>
            <a:endParaRPr sz="500" b="1" i="0" u="none" strike="noStrike" cap="none">
              <a:solidFill>
                <a:schemeClr val="dk1"/>
              </a:solidFill>
              <a:latin typeface="Arial"/>
              <a:ea typeface="Arial"/>
              <a:cs typeface="Arial"/>
              <a:sym typeface="Arial"/>
            </a:endParaRPr>
          </a:p>
        </p:txBody>
      </p:sp>
      <p:sp>
        <p:nvSpPr>
          <p:cNvPr id="1299" name="Google Shape;1299;p84"/>
          <p:cNvSpPr/>
          <p:nvPr/>
        </p:nvSpPr>
        <p:spPr>
          <a:xfrm rot="-5400000">
            <a:off x="6591376" y="2219548"/>
            <a:ext cx="221100" cy="2426400"/>
          </a:xfrm>
          <a:prstGeom prst="leftBrace">
            <a:avLst>
              <a:gd name="adj1" fmla="val 8333"/>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0" name="Google Shape;1300;p84"/>
          <p:cNvSpPr txBox="1"/>
          <p:nvPr/>
        </p:nvSpPr>
        <p:spPr>
          <a:xfrm>
            <a:off x="5886020" y="3560930"/>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a:solidFill>
                  <a:schemeClr val="dk1"/>
                </a:solidFill>
              </a:rPr>
              <a:t>Implementatie van de draft specificatie</a:t>
            </a:r>
            <a:endParaRPr sz="1100" b="0" i="0" u="none" strike="noStrike" cap="none">
              <a:solidFill>
                <a:schemeClr val="dk1"/>
              </a:solidFill>
              <a:latin typeface="Arial"/>
              <a:ea typeface="Arial"/>
              <a:cs typeface="Arial"/>
              <a:sym typeface="Arial"/>
            </a:endParaRPr>
          </a:p>
        </p:txBody>
      </p:sp>
      <p:sp>
        <p:nvSpPr>
          <p:cNvPr id="1301" name="Google Shape;1301;p84"/>
          <p:cNvSpPr/>
          <p:nvPr/>
        </p:nvSpPr>
        <p:spPr>
          <a:xfrm>
            <a:off x="634000" y="2819325"/>
            <a:ext cx="80949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a:p>
        </p:txBody>
      </p:sp>
      <p:sp>
        <p:nvSpPr>
          <p:cNvPr id="1302" name="Google Shape;1302;p84"/>
          <p:cNvSpPr txBox="1"/>
          <p:nvPr/>
        </p:nvSpPr>
        <p:spPr>
          <a:xfrm>
            <a:off x="7099350" y="30387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dk1"/>
                </a:solidFill>
              </a:rPr>
              <a:t>november</a:t>
            </a:r>
            <a:endParaRPr/>
          </a:p>
        </p:txBody>
      </p:sp>
      <p:sp>
        <p:nvSpPr>
          <p:cNvPr id="1303" name="Google Shape;1303;p84"/>
          <p:cNvSpPr txBox="1"/>
          <p:nvPr/>
        </p:nvSpPr>
        <p:spPr>
          <a:xfrm>
            <a:off x="7914149" y="30386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december</a:t>
            </a:r>
            <a:endParaRPr sz="1000" b="1" i="0" u="none" strike="noStrike" cap="none">
              <a:solidFill>
                <a:schemeClr val="lt1"/>
              </a:solidFill>
              <a:latin typeface="Arial"/>
              <a:ea typeface="Arial"/>
              <a:cs typeface="Arial"/>
              <a:sym typeface="Arial"/>
            </a:endParaRPr>
          </a:p>
        </p:txBody>
      </p:sp>
      <p:sp>
        <p:nvSpPr>
          <p:cNvPr id="1304" name="Google Shape;1304;p84"/>
          <p:cNvSpPr/>
          <p:nvPr/>
        </p:nvSpPr>
        <p:spPr>
          <a:xfrm rot="10800000">
            <a:off x="1844831" y="4218428"/>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5" name="Google Shape;1305;p84"/>
          <p:cNvSpPr txBox="1"/>
          <p:nvPr/>
        </p:nvSpPr>
        <p:spPr>
          <a:xfrm>
            <a:off x="1372576" y="472769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a:solidFill>
                  <a:schemeClr val="dk1"/>
                </a:solidFill>
              </a:rPr>
              <a:t>Vandaag</a:t>
            </a:r>
            <a:endParaRPr sz="500" b="0" i="0" u="none" strike="noStrike" cap="non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85"/>
          <p:cNvGrpSpPr/>
          <p:nvPr/>
        </p:nvGrpSpPr>
        <p:grpSpPr>
          <a:xfrm>
            <a:off x="625242" y="1443915"/>
            <a:ext cx="478299" cy="478299"/>
            <a:chOff x="4640263" y="1219200"/>
            <a:chExt cx="123825" cy="123825"/>
          </a:xfrm>
        </p:grpSpPr>
        <p:sp>
          <p:nvSpPr>
            <p:cNvPr id="1311" name="Google Shape;1311;p8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2" name="Google Shape;1312;p8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8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8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8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316" name="Google Shape;1316;p85"/>
          <p:cNvGrpSpPr/>
          <p:nvPr/>
        </p:nvGrpSpPr>
        <p:grpSpPr>
          <a:xfrm>
            <a:off x="630430" y="2142855"/>
            <a:ext cx="470610" cy="478327"/>
            <a:chOff x="6215424" y="4028218"/>
            <a:chExt cx="202814" cy="206140"/>
          </a:xfrm>
        </p:grpSpPr>
        <p:sp>
          <p:nvSpPr>
            <p:cNvPr id="1317" name="Google Shape;1317;p85"/>
            <p:cNvSpPr/>
            <p:nvPr/>
          </p:nvSpPr>
          <p:spPr>
            <a:xfrm>
              <a:off x="6251997" y="4071442"/>
              <a:ext cx="86446" cy="66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18" name="Google Shape;1318;p85"/>
            <p:cNvSpPr/>
            <p:nvPr/>
          </p:nvSpPr>
          <p:spPr>
            <a:xfrm>
              <a:off x="6251997" y="4108014"/>
              <a:ext cx="129668" cy="9976"/>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19" name="Google Shape;1319;p85"/>
            <p:cNvSpPr/>
            <p:nvPr/>
          </p:nvSpPr>
          <p:spPr>
            <a:xfrm>
              <a:off x="6251997" y="4144589"/>
              <a:ext cx="129668" cy="9976"/>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20" name="Google Shape;1320;p85"/>
            <p:cNvSpPr/>
            <p:nvPr/>
          </p:nvSpPr>
          <p:spPr>
            <a:xfrm>
              <a:off x="6251997" y="4181161"/>
              <a:ext cx="129668" cy="9976"/>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21" name="Google Shape;1321;p8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sp>
        <p:nvSpPr>
          <p:cNvPr id="1322" name="Google Shape;1322;p85"/>
          <p:cNvSpPr/>
          <p:nvPr/>
        </p:nvSpPr>
        <p:spPr>
          <a:xfrm>
            <a:off x="628651" y="28418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323" name="Google Shape;1323;p85"/>
          <p:cNvSpPr txBox="1"/>
          <p:nvPr/>
        </p:nvSpPr>
        <p:spPr>
          <a:xfrm>
            <a:off x="1267623" y="1378618"/>
            <a:ext cx="4366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t>Herzien van het model en indienen van feedback/vragen via mail of GitHub.</a:t>
            </a:r>
            <a:endParaRPr/>
          </a:p>
        </p:txBody>
      </p:sp>
      <p:sp>
        <p:nvSpPr>
          <p:cNvPr id="1324" name="Google Shape;1324;p85"/>
          <p:cNvSpPr txBox="1"/>
          <p:nvPr/>
        </p:nvSpPr>
        <p:spPr>
          <a:xfrm>
            <a:off x="1267622" y="2115035"/>
            <a:ext cx="6314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t>Herzien van de definities en indienen van</a:t>
            </a:r>
            <a:endParaRPr/>
          </a:p>
          <a:p>
            <a:pPr marL="0" marR="0" lvl="0" indent="0" algn="l" rtl="0">
              <a:lnSpc>
                <a:spcPct val="100000"/>
              </a:lnSpc>
              <a:spcBef>
                <a:spcPts val="0"/>
              </a:spcBef>
              <a:spcAft>
                <a:spcPts val="0"/>
              </a:spcAft>
              <a:buNone/>
            </a:pPr>
            <a:r>
              <a:rPr lang="en-GB"/>
              <a:t>Feedback/vragen via mail of GitHub.</a:t>
            </a:r>
            <a:endParaRPr sz="1600"/>
          </a:p>
        </p:txBody>
      </p:sp>
      <p:sp>
        <p:nvSpPr>
          <p:cNvPr id="1325" name="Google Shape;1325;p85"/>
          <p:cNvSpPr txBox="1"/>
          <p:nvPr/>
        </p:nvSpPr>
        <p:spPr>
          <a:xfrm>
            <a:off x="1267621" y="2892879"/>
            <a:ext cx="5247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a:t>Voorzie input op extra use cases.</a:t>
            </a:r>
            <a:endParaRPr sz="1600" b="0" i="0" u="none" strike="noStrike" cap="none">
              <a:solidFill>
                <a:srgbClr val="000000"/>
              </a:solidFill>
              <a:latin typeface="Arial"/>
              <a:ea typeface="Arial"/>
              <a:cs typeface="Arial"/>
              <a:sym typeface="Arial"/>
            </a:endParaRPr>
          </a:p>
        </p:txBody>
      </p:sp>
      <p:sp>
        <p:nvSpPr>
          <p:cNvPr id="1326" name="Google Shape;1326;p85"/>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Volgende stappen </a:t>
            </a:r>
            <a:r>
              <a:rPr lang="en-GB" sz="3200" b="1" i="0" u="none" strike="noStrike" cap="none">
                <a:solidFill>
                  <a:srgbClr val="000000"/>
                </a:solidFill>
                <a:latin typeface="Arial"/>
                <a:ea typeface="Arial"/>
                <a:cs typeface="Arial"/>
                <a:sym typeface="Arial"/>
              </a:rPr>
              <a:t>– </a:t>
            </a:r>
            <a:r>
              <a:rPr lang="en-GB" sz="3200" b="1"/>
              <a:t>i</a:t>
            </a:r>
            <a:r>
              <a:rPr lang="en-GB" sz="3200" b="1" i="0" u="none" strike="noStrike" cap="none">
                <a:solidFill>
                  <a:srgbClr val="000000"/>
                </a:solidFill>
                <a:latin typeface="Arial"/>
                <a:ea typeface="Arial"/>
                <a:cs typeface="Arial"/>
                <a:sym typeface="Arial"/>
              </a:rPr>
              <a:t>n </a:t>
            </a:r>
            <a:r>
              <a:rPr lang="en-GB" sz="3200" b="1"/>
              <a:t>de tussentijd</a:t>
            </a:r>
            <a:r>
              <a:rPr lang="en-GB" sz="3200" b="1" i="0" u="none" strike="noStrike" cap="none">
                <a:solidFill>
                  <a:srgbClr val="000000"/>
                </a:solidFill>
                <a:latin typeface="Arial"/>
                <a:ea typeface="Arial"/>
                <a:cs typeface="Arial"/>
                <a:sym typeface="Arial"/>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Wie is wie?</a:t>
            </a:r>
            <a:endParaRPr/>
          </a:p>
        </p:txBody>
      </p:sp>
      <p:pic>
        <p:nvPicPr>
          <p:cNvPr id="221" name="Google Shape;221;p30"/>
          <p:cNvPicPr preferRelativeResize="0"/>
          <p:nvPr/>
        </p:nvPicPr>
        <p:blipFill>
          <a:blip r:embed="rId3">
            <a:alphaModFix/>
          </a:blip>
          <a:stretch>
            <a:fillRect/>
          </a:stretch>
        </p:blipFill>
        <p:spPr>
          <a:xfrm>
            <a:off x="2569925" y="1585734"/>
            <a:ext cx="3662700" cy="1206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8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8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333" name="Google Shape;1333;p86"/>
          <p:cNvSpPr txBox="1"/>
          <p:nvPr/>
        </p:nvSpPr>
        <p:spPr>
          <a:xfrm>
            <a:off x="689075" y="2439475"/>
            <a:ext cx="3766200" cy="81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0" i="0" u="none" strike="noStrike" cap="none">
                <a:solidFill>
                  <a:schemeClr val="dk1"/>
                </a:solidFill>
                <a:latin typeface="Arial"/>
                <a:ea typeface="Arial"/>
                <a:cs typeface="Arial"/>
                <a:sym typeface="Arial"/>
              </a:rPr>
              <a:t>Feedback </a:t>
            </a:r>
            <a:r>
              <a:rPr lang="en-GB" sz="1600">
                <a:solidFill>
                  <a:schemeClr val="dk1"/>
                </a:solidFill>
              </a:rPr>
              <a:t>kan per e-mail worden gegeven aan de volgende personen</a:t>
            </a:r>
            <a:r>
              <a:rPr lang="en-GB" sz="1600" b="0" i="0" u="none" strike="noStrike" cap="none">
                <a:solidFill>
                  <a:schemeClr val="dk1"/>
                </a:solidFill>
                <a:latin typeface="Arial"/>
                <a:ea typeface="Arial"/>
                <a:cs typeface="Arial"/>
                <a:sym typeface="Arial"/>
              </a:rPr>
              <a:t>:</a:t>
            </a:r>
            <a:endParaRPr/>
          </a:p>
          <a:p>
            <a:pPr marL="285750" marR="0" lvl="0" indent="-279400" algn="l" rtl="0">
              <a:lnSpc>
                <a:spcPct val="100000"/>
              </a:lnSpc>
              <a:spcBef>
                <a:spcPts val="0"/>
              </a:spcBef>
              <a:spcAft>
                <a:spcPts val="0"/>
              </a:spcAft>
              <a:buClr>
                <a:srgbClr val="000000"/>
              </a:buClr>
              <a:buSzPts val="1500"/>
              <a:buFont typeface="Arial"/>
              <a:buChar char="•"/>
            </a:pPr>
            <a:r>
              <a:rPr lang="en-GB" sz="1500">
                <a:solidFill>
                  <a:schemeClr val="dk1"/>
                </a:solidFill>
              </a:rPr>
              <a:t>oslo@vlaanderen.be</a:t>
            </a:r>
            <a:endParaRPr sz="1500" b="0" i="0" u="none" strike="noStrike" cap="none">
              <a:solidFill>
                <a:schemeClr val="dk1"/>
              </a:solidFill>
              <a:latin typeface="Arial"/>
              <a:ea typeface="Arial"/>
              <a:cs typeface="Arial"/>
              <a:sym typeface="Arial"/>
            </a:endParaRPr>
          </a:p>
        </p:txBody>
      </p:sp>
      <p:sp>
        <p:nvSpPr>
          <p:cNvPr id="1334" name="Google Shape;1334;p8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35" name="Google Shape;1335;p86"/>
          <p:cNvPicPr preferRelativeResize="0"/>
          <p:nvPr/>
        </p:nvPicPr>
        <p:blipFill rotWithShape="1">
          <a:blip r:embed="rId3">
            <a:alphaModFix/>
          </a:blip>
          <a:srcRect/>
          <a:stretch/>
        </p:blipFill>
        <p:spPr>
          <a:xfrm>
            <a:off x="6044652" y="1522121"/>
            <a:ext cx="1577413" cy="548455"/>
          </a:xfrm>
          <a:prstGeom prst="rect">
            <a:avLst/>
          </a:prstGeom>
          <a:noFill/>
          <a:ln>
            <a:noFill/>
          </a:ln>
        </p:spPr>
      </p:pic>
      <p:sp>
        <p:nvSpPr>
          <p:cNvPr id="1336" name="Google Shape;1336;p86"/>
          <p:cNvSpPr txBox="1"/>
          <p:nvPr/>
        </p:nvSpPr>
        <p:spPr>
          <a:xfrm>
            <a:off x="5114200" y="2289350"/>
            <a:ext cx="34011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0" i="0" u="none" strike="noStrike" cap="none">
                <a:solidFill>
                  <a:schemeClr val="lt1"/>
                </a:solidFill>
                <a:latin typeface="Arial"/>
                <a:ea typeface="Arial"/>
                <a:cs typeface="Arial"/>
                <a:sym typeface="Arial"/>
              </a:rPr>
              <a:t>Feedback/input </a:t>
            </a:r>
            <a:r>
              <a:rPr lang="en-GB" sz="1600">
                <a:solidFill>
                  <a:schemeClr val="lt1"/>
                </a:solidFill>
              </a:rPr>
              <a:t>kan gegeven worden via</a:t>
            </a:r>
            <a:r>
              <a:rPr lang="en-GB" sz="1600" b="0" i="0" u="none" strike="noStrike" cap="none">
                <a:solidFill>
                  <a:schemeClr val="lt1"/>
                </a:solidFill>
                <a:latin typeface="Arial"/>
                <a:ea typeface="Arial"/>
                <a:cs typeface="Arial"/>
                <a:sym typeface="Arial"/>
              </a:rPr>
              <a:t> GitHub: </a:t>
            </a:r>
            <a:r>
              <a:rPr lang="en-GB" sz="1600" u="sng">
                <a:solidFill>
                  <a:schemeClr val="hlink"/>
                </a:solidFill>
                <a:hlinkClick r:id="rId4"/>
              </a:rPr>
              <a:t>https://github.com/Informatievlaanderen/OSLOthema-fietsinfrastructuur</a:t>
            </a:r>
            <a:r>
              <a:rPr lang="en-GB" sz="1600" u="none">
                <a:solidFill>
                  <a:schemeClr val="lt1"/>
                </a:solidFill>
              </a:rPr>
              <a:t> </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GB" sz="1600">
                <a:solidFill>
                  <a:schemeClr val="lt1"/>
                </a:solidFill>
              </a:rPr>
              <a:t>Via het aanmaken van </a:t>
            </a:r>
            <a:r>
              <a:rPr lang="en-GB" sz="1600" b="1">
                <a:solidFill>
                  <a:schemeClr val="lt1"/>
                </a:solidFill>
              </a:rPr>
              <a:t>issues</a:t>
            </a:r>
            <a:endParaRPr b="1"/>
          </a:p>
        </p:txBody>
      </p:sp>
      <p:sp>
        <p:nvSpPr>
          <p:cNvPr id="1337" name="Google Shape;1337;p86"/>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Feedback &amp; </a:t>
            </a:r>
            <a:r>
              <a:rPr lang="en-GB" sz="3200" b="1"/>
              <a:t>samenwerking</a:t>
            </a:r>
            <a:endParaRPr/>
          </a:p>
        </p:txBody>
      </p:sp>
      <p:sp>
        <p:nvSpPr>
          <p:cNvPr id="1338" name="Google Shape;1338;p8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pic>
        <p:nvPicPr>
          <p:cNvPr id="1343" name="Google Shape;1343;p8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1344" name="Google Shape;1344;p87"/>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Vragen?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88"/>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sz="4800" b="1">
                <a:solidFill>
                  <a:srgbClr val="4C4C4C"/>
                </a:solidFill>
              </a:rPr>
              <a:t>Bedankt!</a:t>
            </a:r>
            <a:endParaRPr sz="4800"/>
          </a:p>
        </p:txBody>
      </p:sp>
      <p:sp>
        <p:nvSpPr>
          <p:cNvPr id="1350" name="Google Shape;1350;p88"/>
          <p:cNvSpPr/>
          <p:nvPr/>
        </p:nvSpPr>
        <p:spPr>
          <a:xfrm>
            <a:off x="-3133" y="782"/>
            <a:ext cx="328808" cy="51434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a:t>Samenvatting: Wat hebben we gedaan in de vorige werkgroep?</a:t>
            </a:r>
            <a:endParaRPr/>
          </a:p>
        </p:txBody>
      </p:sp>
      <p:sp>
        <p:nvSpPr>
          <p:cNvPr id="228" name="Google Shape;228;p31"/>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sz="1400">
              <a:solidFill>
                <a:srgbClr val="4C4C4C"/>
              </a:solidFill>
            </a:endParaRPr>
          </a:p>
        </p:txBody>
      </p:sp>
      <p:sp>
        <p:nvSpPr>
          <p:cNvPr id="229" name="Google Shape;229;p31"/>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p:nvPr/>
        </p:nvSpPr>
        <p:spPr>
          <a:xfrm>
            <a:off x="628650" y="273850"/>
            <a:ext cx="6173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100" b="1"/>
              <a:t>Wat hebben we gedaan in de vorige werkgroep?</a:t>
            </a:r>
            <a:endParaRPr sz="3100" b="1" i="0" u="none" strike="noStrike" cap="none">
              <a:solidFill>
                <a:srgbClr val="000000"/>
              </a:solidFill>
              <a:latin typeface="Arial"/>
              <a:ea typeface="Arial"/>
              <a:cs typeface="Arial"/>
              <a:sym typeface="Arial"/>
            </a:endParaRPr>
          </a:p>
        </p:txBody>
      </p:sp>
      <p:sp>
        <p:nvSpPr>
          <p:cNvPr id="235" name="Google Shape;235;p32"/>
          <p:cNvSpPr/>
          <p:nvPr/>
        </p:nvSpPr>
        <p:spPr>
          <a:xfrm>
            <a:off x="379625" y="2200300"/>
            <a:ext cx="28227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sz="1600" b="1"/>
              <a:t>OSLO introductie</a:t>
            </a:r>
            <a:endParaRPr sz="1600" b="1"/>
          </a:p>
          <a:p>
            <a:pPr marL="0" marR="0" lvl="0" indent="0" algn="ctr" rtl="0">
              <a:lnSpc>
                <a:spcPct val="100000"/>
              </a:lnSpc>
              <a:spcBef>
                <a:spcPts val="0"/>
              </a:spcBef>
              <a:spcAft>
                <a:spcPts val="0"/>
              </a:spcAft>
              <a:buNone/>
            </a:pPr>
            <a:endParaRPr sz="1600"/>
          </a:p>
          <a:p>
            <a:pPr marL="0" marR="0" lvl="0" indent="0" algn="ctr" rtl="0">
              <a:lnSpc>
                <a:spcPct val="100000"/>
              </a:lnSpc>
              <a:spcBef>
                <a:spcPts val="0"/>
              </a:spcBef>
              <a:spcAft>
                <a:spcPts val="0"/>
              </a:spcAft>
              <a:buNone/>
            </a:pPr>
            <a:endParaRPr sz="1600"/>
          </a:p>
          <a:p>
            <a:pPr marL="457200" marR="0" lvl="0" indent="-298450" algn="l" rtl="0">
              <a:lnSpc>
                <a:spcPct val="100000"/>
              </a:lnSpc>
              <a:spcBef>
                <a:spcPts val="0"/>
              </a:spcBef>
              <a:spcAft>
                <a:spcPts val="0"/>
              </a:spcAft>
              <a:buSzPts val="1100"/>
              <a:buChar char="●"/>
            </a:pPr>
            <a:r>
              <a:rPr lang="en-GB" sz="1100"/>
              <a:t>Semantische interoperabiliteit</a:t>
            </a:r>
            <a:endParaRPr sz="1100"/>
          </a:p>
          <a:p>
            <a:pPr marL="457200" marR="0" lvl="0" indent="0" algn="l" rtl="0">
              <a:lnSpc>
                <a:spcPct val="100000"/>
              </a:lnSpc>
              <a:spcBef>
                <a:spcPts val="0"/>
              </a:spcBef>
              <a:spcAft>
                <a:spcPts val="0"/>
              </a:spcAft>
              <a:buNone/>
            </a:pPr>
            <a:endParaRPr sz="1100"/>
          </a:p>
          <a:p>
            <a:pPr marL="457200" marR="0" lvl="0" indent="-298450" algn="l" rtl="0">
              <a:lnSpc>
                <a:spcPct val="100000"/>
              </a:lnSpc>
              <a:spcBef>
                <a:spcPts val="0"/>
              </a:spcBef>
              <a:spcAft>
                <a:spcPts val="0"/>
              </a:spcAft>
              <a:buSzPts val="1100"/>
              <a:buChar char="●"/>
            </a:pPr>
            <a:r>
              <a:rPr lang="en-GB" sz="1100"/>
              <a:t>Technische interoperabiliteit</a:t>
            </a:r>
            <a:br>
              <a:rPr lang="en-GB" sz="1100"/>
            </a:br>
            <a:endParaRPr sz="1100"/>
          </a:p>
          <a:p>
            <a:pPr marL="457200" marR="0" lvl="0" indent="-298450" algn="l" rtl="0">
              <a:lnSpc>
                <a:spcPct val="100000"/>
              </a:lnSpc>
              <a:spcBef>
                <a:spcPts val="0"/>
              </a:spcBef>
              <a:spcAft>
                <a:spcPts val="0"/>
              </a:spcAft>
              <a:buSzPts val="1100"/>
              <a:buChar char="●"/>
            </a:pPr>
            <a:r>
              <a:rPr lang="en-GB" sz="1100"/>
              <a:t>Uitwisselen van data</a:t>
            </a:r>
            <a:br>
              <a:rPr lang="en-GB" sz="1100"/>
            </a:br>
            <a:endParaRPr sz="1100"/>
          </a:p>
          <a:p>
            <a:pPr marL="457200" marR="0" lvl="0" indent="-298450" algn="l" rtl="0">
              <a:lnSpc>
                <a:spcPct val="100000"/>
              </a:lnSpc>
              <a:spcBef>
                <a:spcPts val="0"/>
              </a:spcBef>
              <a:spcAft>
                <a:spcPts val="0"/>
              </a:spcAft>
              <a:buSzPts val="1100"/>
              <a:buChar char="●"/>
            </a:pPr>
            <a:r>
              <a:rPr lang="en-GB" sz="1100"/>
              <a:t>Hergebruiken van data</a:t>
            </a:r>
            <a:endParaRPr sz="1100"/>
          </a:p>
        </p:txBody>
      </p:sp>
      <p:sp>
        <p:nvSpPr>
          <p:cNvPr id="236" name="Google Shape;236;p32"/>
          <p:cNvSpPr/>
          <p:nvPr/>
        </p:nvSpPr>
        <p:spPr>
          <a:xfrm>
            <a:off x="3202325" y="2200300"/>
            <a:ext cx="2974500" cy="214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sz="1600" b="1"/>
              <a:t>Tonen van verschillen bestaande use cases</a:t>
            </a:r>
            <a:endParaRPr sz="1600" b="1"/>
          </a:p>
          <a:p>
            <a:pPr marL="0" marR="0" lvl="0" indent="0" algn="ctr" rtl="0">
              <a:lnSpc>
                <a:spcPct val="100000"/>
              </a:lnSpc>
              <a:spcBef>
                <a:spcPts val="0"/>
              </a:spcBef>
              <a:spcAft>
                <a:spcPts val="0"/>
              </a:spcAft>
              <a:buNone/>
            </a:pPr>
            <a:endParaRPr sz="1600" b="1"/>
          </a:p>
          <a:p>
            <a:pPr marL="457200" marR="0" lvl="0" indent="-298450" algn="l" rtl="0">
              <a:lnSpc>
                <a:spcPct val="115000"/>
              </a:lnSpc>
              <a:spcBef>
                <a:spcPts val="0"/>
              </a:spcBef>
              <a:spcAft>
                <a:spcPts val="0"/>
              </a:spcAft>
              <a:buSzPts val="1100"/>
              <a:buChar char="●"/>
            </a:pPr>
            <a:r>
              <a:rPr lang="en-GB" sz="1100"/>
              <a:t>Formaliseren van de methodiek voor kwaliteits scoring van de fietsinfrastructuur </a:t>
            </a:r>
            <a:endParaRPr sz="1100"/>
          </a:p>
          <a:p>
            <a:pPr marL="0" marR="0" lvl="0" indent="0" algn="l" rtl="0">
              <a:lnSpc>
                <a:spcPct val="115000"/>
              </a:lnSpc>
              <a:spcBef>
                <a:spcPts val="0"/>
              </a:spcBef>
              <a:spcAft>
                <a:spcPts val="0"/>
              </a:spcAft>
              <a:buNone/>
            </a:pPr>
            <a:endParaRPr sz="1100"/>
          </a:p>
          <a:p>
            <a:pPr marL="457200" lvl="0" indent="-298450" algn="l" rtl="0">
              <a:spcBef>
                <a:spcPts val="0"/>
              </a:spcBef>
              <a:spcAft>
                <a:spcPts val="0"/>
              </a:spcAft>
              <a:buSzPts val="1100"/>
              <a:buChar char="●"/>
            </a:pPr>
            <a:r>
              <a:rPr lang="en-GB" sz="1100"/>
              <a:t>Aanleveren en hergebruik van fietstrajecten door fietsers</a:t>
            </a:r>
            <a:endParaRPr sz="1100"/>
          </a:p>
          <a:p>
            <a:pPr marL="0" lvl="0" indent="0" algn="l" rtl="0">
              <a:spcBef>
                <a:spcPts val="0"/>
              </a:spcBef>
              <a:spcAft>
                <a:spcPts val="0"/>
              </a:spcAft>
              <a:buNone/>
            </a:pPr>
            <a:endParaRPr sz="1100"/>
          </a:p>
          <a:p>
            <a:pPr marL="457200" lvl="0" indent="-292100" algn="l" rtl="0">
              <a:spcBef>
                <a:spcPts val="0"/>
              </a:spcBef>
              <a:spcAft>
                <a:spcPts val="0"/>
              </a:spcAft>
              <a:buSzPts val="1000"/>
              <a:buChar char="●"/>
            </a:pPr>
            <a:r>
              <a:rPr lang="en-GB" sz="1100"/>
              <a:t>Het BFF koppelen aan de werkelijke fietsinfrastructuur (fietspaden)</a:t>
            </a:r>
            <a:endParaRPr sz="1100" b="1"/>
          </a:p>
        </p:txBody>
      </p:sp>
      <p:sp>
        <p:nvSpPr>
          <p:cNvPr id="237" name="Google Shape;237;p32"/>
          <p:cNvSpPr/>
          <p:nvPr/>
        </p:nvSpPr>
        <p:spPr>
          <a:xfrm>
            <a:off x="6176975" y="2200300"/>
            <a:ext cx="28227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sz="1600" b="1"/>
              <a:t>Brainstorm oefeningen</a:t>
            </a:r>
            <a:endParaRPr sz="1600" b="1"/>
          </a:p>
          <a:p>
            <a:pPr marL="0" marR="0" lvl="0" indent="0" algn="ctr" rtl="0">
              <a:lnSpc>
                <a:spcPct val="100000"/>
              </a:lnSpc>
              <a:spcBef>
                <a:spcPts val="0"/>
              </a:spcBef>
              <a:spcAft>
                <a:spcPts val="0"/>
              </a:spcAft>
              <a:buNone/>
            </a:pPr>
            <a:endParaRPr sz="1600" b="1"/>
          </a:p>
          <a:p>
            <a:pPr marL="0" marR="0" lvl="0" indent="0" algn="ctr" rtl="0">
              <a:lnSpc>
                <a:spcPct val="100000"/>
              </a:lnSpc>
              <a:spcBef>
                <a:spcPts val="0"/>
              </a:spcBef>
              <a:spcAft>
                <a:spcPts val="0"/>
              </a:spcAft>
              <a:buNone/>
            </a:pPr>
            <a:endParaRPr sz="1600" b="1"/>
          </a:p>
          <a:p>
            <a:pPr marL="457200" marR="0" lvl="0" indent="-298450" algn="l" rtl="0">
              <a:lnSpc>
                <a:spcPct val="100000"/>
              </a:lnSpc>
              <a:spcBef>
                <a:spcPts val="0"/>
              </a:spcBef>
              <a:spcAft>
                <a:spcPts val="0"/>
              </a:spcAft>
              <a:buSzPts val="1100"/>
              <a:buChar char="●"/>
            </a:pPr>
            <a:r>
              <a:rPr lang="en-GB" sz="1100"/>
              <a:t>Wat zijn de verschillende use cases? </a:t>
            </a:r>
            <a:endParaRPr sz="1100"/>
          </a:p>
          <a:p>
            <a:pPr marL="457200" marR="0" lvl="0" indent="0" algn="l" rtl="0">
              <a:lnSpc>
                <a:spcPct val="100000"/>
              </a:lnSpc>
              <a:spcBef>
                <a:spcPts val="0"/>
              </a:spcBef>
              <a:spcAft>
                <a:spcPts val="0"/>
              </a:spcAft>
              <a:buNone/>
            </a:pPr>
            <a:endParaRPr sz="1100"/>
          </a:p>
          <a:p>
            <a:pPr marL="457200" marR="0" lvl="0" indent="-298450" algn="l" rtl="0">
              <a:lnSpc>
                <a:spcPct val="100000"/>
              </a:lnSpc>
              <a:spcBef>
                <a:spcPts val="0"/>
              </a:spcBef>
              <a:spcAft>
                <a:spcPts val="0"/>
              </a:spcAft>
              <a:buSzPts val="1100"/>
              <a:buChar char="●"/>
            </a:pPr>
            <a:r>
              <a:rPr lang="en-GB" sz="1100"/>
              <a:t>Welke data concepten kunnen we capteren uit deze use cases?</a:t>
            </a:r>
            <a:endParaRPr sz="1100"/>
          </a:p>
          <a:p>
            <a:pPr marL="0" marR="0" lvl="0" indent="0" algn="l" rtl="0">
              <a:lnSpc>
                <a:spcPct val="100000"/>
              </a:lnSpc>
              <a:spcBef>
                <a:spcPts val="0"/>
              </a:spcBef>
              <a:spcAft>
                <a:spcPts val="0"/>
              </a:spcAft>
              <a:buNone/>
            </a:pPr>
            <a:endParaRPr sz="1100"/>
          </a:p>
          <a:p>
            <a:pPr marL="457200" marR="0" lvl="0" indent="-298450" algn="l" rtl="0">
              <a:lnSpc>
                <a:spcPct val="100000"/>
              </a:lnSpc>
              <a:spcBef>
                <a:spcPts val="0"/>
              </a:spcBef>
              <a:spcAft>
                <a:spcPts val="0"/>
              </a:spcAft>
              <a:buSzPts val="1100"/>
              <a:buChar char="●"/>
            </a:pPr>
            <a:r>
              <a:rPr lang="en-GB" sz="1100"/>
              <a:t>Welke bestaande standaarden of informatiemodellen bestaan reeds waarop we kunnen verder werken?</a:t>
            </a:r>
            <a:endParaRPr sz="1100"/>
          </a:p>
        </p:txBody>
      </p:sp>
      <p:pic>
        <p:nvPicPr>
          <p:cNvPr id="238" name="Google Shape;238;p32"/>
          <p:cNvPicPr preferRelativeResize="0"/>
          <p:nvPr/>
        </p:nvPicPr>
        <p:blipFill>
          <a:blip r:embed="rId3">
            <a:alphaModFix/>
          </a:blip>
          <a:stretch>
            <a:fillRect/>
          </a:stretch>
        </p:blipFill>
        <p:spPr>
          <a:xfrm>
            <a:off x="1403200" y="1396429"/>
            <a:ext cx="775550" cy="775550"/>
          </a:xfrm>
          <a:prstGeom prst="rect">
            <a:avLst/>
          </a:prstGeom>
          <a:noFill/>
          <a:ln>
            <a:noFill/>
          </a:ln>
        </p:spPr>
      </p:pic>
      <p:pic>
        <p:nvPicPr>
          <p:cNvPr id="239" name="Google Shape;239;p32"/>
          <p:cNvPicPr preferRelativeResize="0"/>
          <p:nvPr/>
        </p:nvPicPr>
        <p:blipFill>
          <a:blip r:embed="rId4">
            <a:alphaModFix/>
          </a:blip>
          <a:stretch>
            <a:fillRect/>
          </a:stretch>
        </p:blipFill>
        <p:spPr>
          <a:xfrm>
            <a:off x="4155161" y="1396413"/>
            <a:ext cx="833678" cy="775550"/>
          </a:xfrm>
          <a:prstGeom prst="rect">
            <a:avLst/>
          </a:prstGeom>
          <a:noFill/>
          <a:ln>
            <a:noFill/>
          </a:ln>
        </p:spPr>
      </p:pic>
      <p:pic>
        <p:nvPicPr>
          <p:cNvPr id="240" name="Google Shape;240;p32"/>
          <p:cNvPicPr preferRelativeResize="0"/>
          <p:nvPr/>
        </p:nvPicPr>
        <p:blipFill>
          <a:blip r:embed="rId5">
            <a:alphaModFix/>
          </a:blip>
          <a:stretch>
            <a:fillRect/>
          </a:stretch>
        </p:blipFill>
        <p:spPr>
          <a:xfrm>
            <a:off x="7200550" y="1396425"/>
            <a:ext cx="775550" cy="775550"/>
          </a:xfrm>
          <a:prstGeom prst="rect">
            <a:avLst/>
          </a:prstGeom>
          <a:noFill/>
          <a:ln>
            <a:noFill/>
          </a:ln>
        </p:spPr>
      </p:pic>
      <p:pic>
        <p:nvPicPr>
          <p:cNvPr id="241" name="Google Shape;241;p32"/>
          <p:cNvPicPr preferRelativeResize="0"/>
          <p:nvPr/>
        </p:nvPicPr>
        <p:blipFill>
          <a:blip r:embed="rId6">
            <a:alphaModFix/>
          </a:blip>
          <a:stretch>
            <a:fillRect/>
          </a:stretch>
        </p:blipFill>
        <p:spPr>
          <a:xfrm>
            <a:off x="7057573" y="53800"/>
            <a:ext cx="1282888" cy="2146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p:nvPr/>
        </p:nvSpPr>
        <p:spPr>
          <a:xfrm>
            <a:off x="648459" y="1423940"/>
            <a:ext cx="8073600" cy="600000"/>
          </a:xfrm>
          <a:prstGeom prst="rect">
            <a:avLst/>
          </a:prstGeom>
          <a:solidFill>
            <a:srgbClr val="FFFCC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247" name="Google Shape;247;p33"/>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a:t>Scope van het project</a:t>
            </a:r>
            <a:endParaRPr sz="3200" b="1" i="0" u="none" strike="noStrike" cap="none">
              <a:solidFill>
                <a:srgbClr val="000000"/>
              </a:solidFill>
              <a:latin typeface="Arial"/>
              <a:ea typeface="Arial"/>
              <a:cs typeface="Arial"/>
              <a:sym typeface="Arial"/>
            </a:endParaRPr>
          </a:p>
        </p:txBody>
      </p:sp>
      <p:sp>
        <p:nvSpPr>
          <p:cNvPr id="248" name="Google Shape;248;p33"/>
          <p:cNvSpPr/>
          <p:nvPr/>
        </p:nvSpPr>
        <p:spPr>
          <a:xfrm>
            <a:off x="648459" y="945378"/>
            <a:ext cx="8073600" cy="4896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GB" b="1">
                <a:solidFill>
                  <a:schemeClr val="dk1"/>
                </a:solidFill>
              </a:rPr>
              <a:t>Ontwikkel een semantisch framework voor het in kaart brengen van de fietsinfrastructuur en het delen van data</a:t>
            </a:r>
            <a:endParaRPr/>
          </a:p>
        </p:txBody>
      </p:sp>
      <p:sp>
        <p:nvSpPr>
          <p:cNvPr id="249" name="Google Shape;249;p33"/>
          <p:cNvSpPr/>
          <p:nvPr/>
        </p:nvSpPr>
        <p:spPr>
          <a:xfrm>
            <a:off x="648459" y="1567301"/>
            <a:ext cx="8073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i="1">
                <a:solidFill>
                  <a:schemeClr val="dk1"/>
                </a:solidFill>
              </a:rPr>
              <a:t>Ontwikkel een duurzaam </a:t>
            </a:r>
            <a:r>
              <a:rPr lang="en-GB" b="1" i="1">
                <a:solidFill>
                  <a:schemeClr val="dk1"/>
                </a:solidFill>
              </a:rPr>
              <a:t>vocabularium </a:t>
            </a:r>
            <a:r>
              <a:rPr lang="en-GB" i="1">
                <a:solidFill>
                  <a:schemeClr val="dk1"/>
                </a:solidFill>
              </a:rPr>
              <a:t>en applicatieprofiel voor de fietsinfrastructuur.</a:t>
            </a:r>
            <a:endParaRPr sz="1400" i="0" u="none" strike="noStrike" cap="none">
              <a:solidFill>
                <a:srgbClr val="000000"/>
              </a:solidFill>
            </a:endParaRPr>
          </a:p>
        </p:txBody>
      </p:sp>
      <p:sp>
        <p:nvSpPr>
          <p:cNvPr id="250" name="Google Shape;250;p33"/>
          <p:cNvSpPr txBox="1">
            <a:spLocks noGrp="1"/>
          </p:cNvSpPr>
          <p:nvPr>
            <p:ph type="body" idx="4294967295"/>
          </p:nvPr>
        </p:nvSpPr>
        <p:spPr>
          <a:xfrm>
            <a:off x="457200" y="2243025"/>
            <a:ext cx="8229600" cy="24486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GB" sz="1700">
                <a:solidFill>
                  <a:srgbClr val="000000"/>
                </a:solidFill>
              </a:rPr>
              <a:t>We volgen de OSLO methodiek, wat betekent dat:</a:t>
            </a:r>
            <a:endParaRPr sz="1700">
              <a:solidFill>
                <a:srgbClr val="000000"/>
              </a:solidFill>
            </a:endParaRPr>
          </a:p>
          <a:p>
            <a:pPr marL="457200" lvl="0" indent="-374650" algn="l" rtl="0">
              <a:spcBef>
                <a:spcPts val="300"/>
              </a:spcBef>
              <a:spcAft>
                <a:spcPts val="0"/>
              </a:spcAft>
              <a:buClr>
                <a:srgbClr val="000000"/>
              </a:buClr>
              <a:buSzPts val="2300"/>
              <a:buChar char="•"/>
            </a:pPr>
            <a:r>
              <a:rPr lang="en-GB" sz="1700">
                <a:solidFill>
                  <a:srgbClr val="000000"/>
                </a:solidFill>
              </a:rPr>
              <a:t>We starten van </a:t>
            </a:r>
            <a:r>
              <a:rPr lang="en-GB" sz="1700" b="1">
                <a:solidFill>
                  <a:srgbClr val="000000"/>
                </a:solidFill>
              </a:rPr>
              <a:t>use cases</a:t>
            </a:r>
            <a:endParaRPr sz="1700" b="1">
              <a:solidFill>
                <a:srgbClr val="000000"/>
              </a:solidFill>
            </a:endParaRPr>
          </a:p>
          <a:p>
            <a:pPr marL="457200" lvl="0" indent="-374650" algn="l" rtl="0">
              <a:spcBef>
                <a:spcPts val="0"/>
              </a:spcBef>
              <a:spcAft>
                <a:spcPts val="0"/>
              </a:spcAft>
              <a:buClr>
                <a:srgbClr val="000000"/>
              </a:buClr>
              <a:buSzPts val="2300"/>
              <a:buChar char="•"/>
            </a:pPr>
            <a:r>
              <a:rPr lang="en-GB" sz="1700">
                <a:solidFill>
                  <a:srgbClr val="000000"/>
                </a:solidFill>
              </a:rPr>
              <a:t>We aligneren zoveel mogelijk met bestaande standaarden</a:t>
            </a:r>
            <a:endParaRPr sz="1700">
              <a:solidFill>
                <a:srgbClr val="000000"/>
              </a:solidFill>
            </a:endParaRPr>
          </a:p>
          <a:p>
            <a:pPr marL="457200" lvl="0" indent="-374650" algn="l" rtl="0">
              <a:spcBef>
                <a:spcPts val="0"/>
              </a:spcBef>
              <a:spcAft>
                <a:spcPts val="0"/>
              </a:spcAft>
              <a:buClr>
                <a:srgbClr val="000000"/>
              </a:buClr>
              <a:buSzPts val="2300"/>
              <a:buChar char="•"/>
            </a:pPr>
            <a:r>
              <a:rPr lang="en-GB" sz="1700">
                <a:solidFill>
                  <a:srgbClr val="000000"/>
                </a:solidFill>
              </a:rPr>
              <a:t>We definiëren zelf zaken waar nodig</a:t>
            </a:r>
            <a:endParaRPr sz="1700">
              <a:solidFill>
                <a:srgbClr val="000000"/>
              </a:solidFill>
            </a:endParaRPr>
          </a:p>
          <a:p>
            <a:pPr marL="0" lvl="0" indent="0" algn="l" rtl="0">
              <a:spcBef>
                <a:spcPts val="300"/>
              </a:spcBef>
              <a:spcAft>
                <a:spcPts val="0"/>
              </a:spcAft>
              <a:buNone/>
            </a:pPr>
            <a:endParaRPr sz="1700">
              <a:solidFill>
                <a:srgbClr val="000000"/>
              </a:solidFill>
            </a:endParaRPr>
          </a:p>
          <a:p>
            <a:pPr marL="0" lvl="0" indent="0" algn="l" rtl="0">
              <a:spcBef>
                <a:spcPts val="300"/>
              </a:spcBef>
              <a:spcAft>
                <a:spcPts val="0"/>
              </a:spcAft>
              <a:buNone/>
            </a:pPr>
            <a:r>
              <a:rPr lang="en-GB" sz="1700">
                <a:solidFill>
                  <a:srgbClr val="000000"/>
                </a:solidFill>
              </a:rPr>
              <a:t>We focussen op de uitwisseling van de data van de Fietsinfrastructuur</a:t>
            </a:r>
            <a:endParaRPr sz="1700">
              <a:solidFill>
                <a:srgbClr val="000000"/>
              </a:solidFill>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2739</Words>
  <Application>Microsoft Office PowerPoint</Application>
  <PresentationFormat>On-screen Show (16:9)</PresentationFormat>
  <Paragraphs>591</Paragraphs>
  <Slides>62</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Times New Roman</vt:lpstr>
      <vt:lpstr>Noto Sans Symbols</vt:lpstr>
      <vt:lpstr>Proxima Nova Semibold</vt:lpstr>
      <vt:lpstr>Roboto Mono</vt:lpstr>
      <vt:lpstr>Proxima Nova Extrabold</vt:lpstr>
      <vt:lpstr>Calibri</vt:lpstr>
      <vt:lpstr>Montserrat</vt:lpstr>
      <vt:lpstr>Arial</vt:lpstr>
      <vt:lpstr>Courier New</vt:lpstr>
      <vt:lpstr>Proxima Nova</vt:lpstr>
      <vt:lpstr>4_Presentatie_verbeelding werkt - kopie</vt:lpstr>
      <vt:lpstr>PowerPoint Presentation</vt:lpstr>
      <vt:lpstr>PowerPoint Presentation</vt:lpstr>
      <vt:lpstr>PowerPoint Presentation</vt:lpstr>
      <vt:lpstr>PowerPoint Presentation</vt:lpstr>
      <vt:lpstr>Welkom en introductie</vt:lpstr>
      <vt:lpstr>PowerPoint Presentation</vt:lpstr>
      <vt:lpstr>Samenvatting: Wat hebben we gedaan in de vorige werkgroep?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vt:lpstr>
      <vt:lpstr>PowerPoint Presentation</vt:lpstr>
      <vt:lpstr>Concepten of klassen</vt:lpstr>
      <vt:lpstr>Relaties</vt:lpstr>
      <vt:lpstr>Attribuëring</vt:lpstr>
      <vt:lpstr>Voorbeeld: OSLO Persoon</vt:lpstr>
      <vt:lpstr>Voorbeeld: OSLO Persoon</vt:lpstr>
      <vt:lpstr>PowerPoint Presentation</vt:lpstr>
      <vt:lpstr>PowerPoint Presentation</vt:lpstr>
      <vt:lpstr>Een eerste poging tot een datamodel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Vergelijking bestaande standaarden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Volgende stappen </vt:lpstr>
      <vt:lpstr>PowerPoint Presentation</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Maxime Pittomvils</cp:lastModifiedBy>
  <cp:revision>1</cp:revision>
  <dcterms:modified xsi:type="dcterms:W3CDTF">2021-04-28T06:10:51Z</dcterms:modified>
</cp:coreProperties>
</file>